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80" r:id="rId4"/>
    <p:sldId id="277" r:id="rId5"/>
    <p:sldId id="262" r:id="rId6"/>
    <p:sldId id="278" r:id="rId7"/>
    <p:sldId id="279" r:id="rId8"/>
    <p:sldId id="337" r:id="rId9"/>
    <p:sldId id="333" r:id="rId10"/>
    <p:sldId id="323" r:id="rId11"/>
    <p:sldId id="334" r:id="rId12"/>
    <p:sldId id="289" r:id="rId13"/>
    <p:sldId id="290" r:id="rId14"/>
    <p:sldId id="319" r:id="rId15"/>
    <p:sldId id="338" r:id="rId16"/>
    <p:sldId id="293" r:id="rId17"/>
    <p:sldId id="322" r:id="rId18"/>
    <p:sldId id="265" r:id="rId19"/>
    <p:sldId id="339" r:id="rId20"/>
    <p:sldId id="341" r:id="rId21"/>
    <p:sldId id="331" r:id="rId22"/>
    <p:sldId id="287" r:id="rId23"/>
    <p:sldId id="267" r:id="rId24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EFC"/>
    <a:srgbClr val="CCFF33"/>
    <a:srgbClr val="E64823"/>
    <a:srgbClr val="FD3D66"/>
    <a:srgbClr val="66BB6A"/>
    <a:srgbClr val="CCFFFF"/>
    <a:srgbClr val="D4E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7D-422D-9F2B-EEFFAAB3F91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7D-422D-9F2B-EEFFAAB3F91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7D-422D-9F2B-EEFFAAB3F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25C80B-1557-49DF-A321-2C18758F429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64963D5-FA05-4517-84C7-4505FBC48063}">
      <dgm:prSet phldrT="[文字]" custT="1"/>
      <dgm:spPr>
        <a:solidFill>
          <a:srgbClr val="FF6600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營業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台主管</a:t>
          </a:r>
          <a:endParaRPr lang="en-CA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44D8A0-BB51-4D48-8929-9F704E41BD70}" type="parTrans" cxnId="{D26E3DFD-29AF-4D11-B0C2-A84CA1808922}">
      <dgm:prSet/>
      <dgm:spPr/>
      <dgm:t>
        <a:bodyPr/>
        <a:lstStyle/>
        <a:p>
          <a:endParaRPr lang="en-CA" sz="1200"/>
        </a:p>
      </dgm:t>
    </dgm:pt>
    <dgm:pt modelId="{4DDF3FB7-B6BE-4B37-BA0D-5C78CDCF6299}" type="sibTrans" cxnId="{D26E3DFD-29AF-4D11-B0C2-A84CA1808922}">
      <dgm:prSet/>
      <dgm:spPr/>
      <dgm:t>
        <a:bodyPr/>
        <a:lstStyle/>
        <a:p>
          <a:endParaRPr lang="en-CA" sz="1200"/>
        </a:p>
      </dgm:t>
    </dgm:pt>
    <dgm:pt modelId="{D4D475EC-0DA9-4CCB-BBCD-474545999D0B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營業員</a:t>
          </a:r>
          <a:endParaRPr lang="en-CA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5B9E4E8-EFBB-431C-B7A5-2B6A72A0E984}" type="parTrans" cxnId="{9D37F4BB-A341-4CF1-83AE-4E8A32960E95}">
      <dgm:prSet/>
      <dgm:spPr/>
      <dgm:t>
        <a:bodyPr/>
        <a:lstStyle/>
        <a:p>
          <a:endParaRPr lang="en-CA" sz="1200"/>
        </a:p>
      </dgm:t>
    </dgm:pt>
    <dgm:pt modelId="{CF981364-E69E-497A-84A1-6218A72732F1}" type="sibTrans" cxnId="{9D37F4BB-A341-4CF1-83AE-4E8A32960E95}">
      <dgm:prSet/>
      <dgm:spPr/>
      <dgm:t>
        <a:bodyPr/>
        <a:lstStyle/>
        <a:p>
          <a:endParaRPr lang="en-CA" sz="1200"/>
        </a:p>
      </dgm:t>
    </dgm:pt>
    <dgm:pt modelId="{282739A6-7E3B-4094-B4B0-4C1B89DA55C6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銀行</a:t>
          </a:r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證券櫃檯</a:t>
          </a:r>
          <a:endParaRPr lang="en-CA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B320032-973C-4F79-8284-DBAAB1F5FBD2}" type="parTrans" cxnId="{10C4FC39-93F4-403B-8994-5282AA7CB066}">
      <dgm:prSet/>
      <dgm:spPr/>
      <dgm:t>
        <a:bodyPr/>
        <a:lstStyle/>
        <a:p>
          <a:endParaRPr lang="en-CA" sz="1200"/>
        </a:p>
      </dgm:t>
    </dgm:pt>
    <dgm:pt modelId="{3128DAB9-D4FF-47B3-8B59-FD5E3B215C03}" type="sibTrans" cxnId="{10C4FC39-93F4-403B-8994-5282AA7CB066}">
      <dgm:prSet/>
      <dgm:spPr/>
      <dgm:t>
        <a:bodyPr/>
        <a:lstStyle/>
        <a:p>
          <a:endParaRPr lang="en-CA" sz="1200"/>
        </a:p>
      </dgm:t>
    </dgm:pt>
    <dgm:pt modelId="{69D27F48-F99F-4484-8E3E-6707D214F5AE}">
      <dgm:prSet phldrT="[文字]" custT="1"/>
      <dgm:spPr>
        <a:solidFill>
          <a:srgbClr val="FF6600"/>
        </a:solidFill>
      </dgm:spPr>
      <dgm:t>
        <a:bodyPr/>
        <a:lstStyle/>
        <a:p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財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</a:t>
          </a:r>
          <a:endParaRPr lang="en-US" altLang="zh-TW" sz="24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主管</a:t>
          </a:r>
          <a:endParaRPr lang="en-CA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D4F39E-C974-45CC-A252-BE2301560D5E}" type="parTrans" cxnId="{70B383DB-085C-4E57-9204-185E687283E9}">
      <dgm:prSet/>
      <dgm:spPr/>
      <dgm:t>
        <a:bodyPr/>
        <a:lstStyle/>
        <a:p>
          <a:endParaRPr lang="en-CA" sz="1200"/>
        </a:p>
      </dgm:t>
    </dgm:pt>
    <dgm:pt modelId="{5DC20FE0-8FCC-4F86-AE54-0A661377F448}" type="sibTrans" cxnId="{70B383DB-085C-4E57-9204-185E687283E9}">
      <dgm:prSet/>
      <dgm:spPr/>
      <dgm:t>
        <a:bodyPr/>
        <a:lstStyle/>
        <a:p>
          <a:endParaRPr lang="en-CA" sz="1200"/>
        </a:p>
      </dgm:t>
    </dgm:pt>
    <dgm:pt modelId="{E847630D-FAD1-4414-AA59-A289D2A0D97F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開戶信用</a:t>
          </a:r>
          <a:endParaRPr lang="en-CA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039975-1BDB-4FCB-BB12-AEEE6E0382BE}" type="parTrans" cxnId="{6154E578-D3DD-443E-9CCC-8B6BEED4C3A1}">
      <dgm:prSet/>
      <dgm:spPr/>
      <dgm:t>
        <a:bodyPr/>
        <a:lstStyle/>
        <a:p>
          <a:endParaRPr lang="en-CA" sz="1200"/>
        </a:p>
      </dgm:t>
    </dgm:pt>
    <dgm:pt modelId="{18B16D63-A826-4C1E-B440-4057F4D5AAA8}" type="sibTrans" cxnId="{6154E578-D3DD-443E-9CCC-8B6BEED4C3A1}">
      <dgm:prSet/>
      <dgm:spPr/>
      <dgm:t>
        <a:bodyPr/>
        <a:lstStyle/>
        <a:p>
          <a:endParaRPr lang="en-CA" sz="1200"/>
        </a:p>
      </dgm:t>
    </dgm:pt>
    <dgm:pt modelId="{338BEB9D-F50F-405F-BB3F-77CB4FC3BC8E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輸單人員</a:t>
          </a:r>
          <a:endParaRPr lang="en-CA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A5D86B-40B6-4517-8C80-99AF04FCE6F6}" type="parTrans" cxnId="{99320129-67F1-43A9-9BAF-D8A545BFFFE8}">
      <dgm:prSet/>
      <dgm:spPr/>
      <dgm:t>
        <a:bodyPr/>
        <a:lstStyle/>
        <a:p>
          <a:endParaRPr lang="en-CA"/>
        </a:p>
      </dgm:t>
    </dgm:pt>
    <dgm:pt modelId="{D1163B82-688C-4FF4-9B4D-CE7C216C0F12}" type="sibTrans" cxnId="{99320129-67F1-43A9-9BAF-D8A545BFFFE8}">
      <dgm:prSet/>
      <dgm:spPr/>
      <dgm:t>
        <a:bodyPr/>
        <a:lstStyle/>
        <a:p>
          <a:endParaRPr lang="en-CA"/>
        </a:p>
      </dgm:t>
    </dgm:pt>
    <dgm:pt modelId="{CE905C34-55CB-40CF-84C1-EB1968FEEA8B}">
      <dgm:prSet phldrT="[文字]" custT="1"/>
      <dgm:spPr/>
      <dgm:t>
        <a:bodyPr/>
        <a:lstStyle/>
        <a:p>
          <a:r>
            <a: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機電</a:t>
          </a:r>
          <a:endParaRPr lang="en-CA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1C0B09A-5E10-41D9-8B09-28D8987A0AC9}" type="parTrans" cxnId="{FEE4670C-3BFB-4522-B009-9212F046BCCF}">
      <dgm:prSet/>
      <dgm:spPr/>
      <dgm:t>
        <a:bodyPr/>
        <a:lstStyle/>
        <a:p>
          <a:endParaRPr lang="en-CA"/>
        </a:p>
      </dgm:t>
    </dgm:pt>
    <dgm:pt modelId="{BEC8F8DD-8C2E-4AEE-B85C-0DB1D9D12DD8}" type="sibTrans" cxnId="{FEE4670C-3BFB-4522-B009-9212F046BCCF}">
      <dgm:prSet/>
      <dgm:spPr/>
      <dgm:t>
        <a:bodyPr/>
        <a:lstStyle/>
        <a:p>
          <a:endParaRPr lang="en-CA"/>
        </a:p>
      </dgm:t>
    </dgm:pt>
    <dgm:pt modelId="{6C7CEB1D-468A-435E-BFDD-2C629C70E95D}" type="pres">
      <dgm:prSet presAssocID="{3D25C80B-1557-49DF-A321-2C18758F429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84CA6CD-8AAD-4088-B3DA-0CE0038BB9C4}" type="pres">
      <dgm:prSet presAssocID="{3D25C80B-1557-49DF-A321-2C18758F429E}" presName="cycle" presStyleCnt="0"/>
      <dgm:spPr/>
    </dgm:pt>
    <dgm:pt modelId="{BB464BA3-B871-4293-A68B-703EFA044A06}" type="pres">
      <dgm:prSet presAssocID="{3D25C80B-1557-49DF-A321-2C18758F429E}" presName="centerShape" presStyleCnt="0"/>
      <dgm:spPr/>
    </dgm:pt>
    <dgm:pt modelId="{1F190F32-CA5A-4DB7-B022-4308D21622F4}" type="pres">
      <dgm:prSet presAssocID="{3D25C80B-1557-49DF-A321-2C18758F429E}" presName="connSite" presStyleLbl="node1" presStyleIdx="0" presStyleCnt="3"/>
      <dgm:spPr/>
    </dgm:pt>
    <dgm:pt modelId="{0B1765DA-9796-42BE-8045-5D55C0743A4D}" type="pres">
      <dgm:prSet presAssocID="{3D25C80B-1557-49DF-A321-2C18758F429E}" presName="visible" presStyleLbl="node1" presStyleIdx="0" presStyleCnt="3"/>
      <dgm:spPr>
        <a:solidFill>
          <a:srgbClr val="FF6600"/>
        </a:solidFill>
      </dgm:spPr>
      <dgm:t>
        <a:bodyPr/>
        <a:lstStyle/>
        <a:p>
          <a:endParaRPr lang="zh-TW" altLang="en-US"/>
        </a:p>
      </dgm:t>
    </dgm:pt>
    <dgm:pt modelId="{15FFC01B-CB8A-49FC-898D-2F88408B79E4}" type="pres">
      <dgm:prSet presAssocID="{D444D8A0-BB51-4D48-8929-9F704E41BD70}" presName="Name25" presStyleLbl="parChTrans1D1" presStyleIdx="0" presStyleCnt="2"/>
      <dgm:spPr/>
      <dgm:t>
        <a:bodyPr/>
        <a:lstStyle/>
        <a:p>
          <a:endParaRPr lang="zh-TW" altLang="en-US"/>
        </a:p>
      </dgm:t>
    </dgm:pt>
    <dgm:pt modelId="{B8C1625D-9193-4061-8868-42131FFE603C}" type="pres">
      <dgm:prSet presAssocID="{564963D5-FA05-4517-84C7-4505FBC48063}" presName="node" presStyleCnt="0"/>
      <dgm:spPr/>
    </dgm:pt>
    <dgm:pt modelId="{773D72D2-1F74-4128-93BC-8E64B8A5860A}" type="pres">
      <dgm:prSet presAssocID="{564963D5-FA05-4517-84C7-4505FBC48063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59A8E6-0139-4827-9843-0A2B50C398CB}" type="pres">
      <dgm:prSet presAssocID="{564963D5-FA05-4517-84C7-4505FBC48063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086157-8B2E-4FAD-A9E1-C127B1E9748C}" type="pres">
      <dgm:prSet presAssocID="{37D4F39E-C974-45CC-A252-BE2301560D5E}" presName="Name25" presStyleLbl="parChTrans1D1" presStyleIdx="1" presStyleCnt="2"/>
      <dgm:spPr/>
      <dgm:t>
        <a:bodyPr/>
        <a:lstStyle/>
        <a:p>
          <a:endParaRPr lang="zh-TW" altLang="en-US"/>
        </a:p>
      </dgm:t>
    </dgm:pt>
    <dgm:pt modelId="{F37A8750-56B3-471E-8C5A-DD370D55C5AB}" type="pres">
      <dgm:prSet presAssocID="{69D27F48-F99F-4484-8E3E-6707D214F5AE}" presName="node" presStyleCnt="0"/>
      <dgm:spPr/>
    </dgm:pt>
    <dgm:pt modelId="{120412B7-94C3-4536-B7B7-A83C1345A67E}" type="pres">
      <dgm:prSet presAssocID="{69D27F48-F99F-4484-8E3E-6707D214F5AE}" presName="parentNode" presStyleLbl="node1" presStyleIdx="2" presStyleCnt="3" custScaleX="95299" custLinFactNeighborX="-1399" custLinFactNeighborY="-13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5276FB-BE38-4182-BE9E-0138708F6B66}" type="pres">
      <dgm:prSet presAssocID="{69D27F48-F99F-4484-8E3E-6707D214F5AE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B8DF153-101B-415E-B870-C1B27F3B1C55}" type="presOf" srcId="{D4D475EC-0DA9-4CCB-BBCD-474545999D0B}" destId="{E559A8E6-0139-4827-9843-0A2B50C398CB}" srcOrd="0" destOrd="0" presId="urn:microsoft.com/office/officeart/2005/8/layout/radial2"/>
    <dgm:cxn modelId="{8D7B124F-CFA3-48A2-B00C-D7DEEDE6959A}" type="presOf" srcId="{37D4F39E-C974-45CC-A252-BE2301560D5E}" destId="{AB086157-8B2E-4FAD-A9E1-C127B1E9748C}" srcOrd="0" destOrd="0" presId="urn:microsoft.com/office/officeart/2005/8/layout/radial2"/>
    <dgm:cxn modelId="{D26E3DFD-29AF-4D11-B0C2-A84CA1808922}" srcId="{3D25C80B-1557-49DF-A321-2C18758F429E}" destId="{564963D5-FA05-4517-84C7-4505FBC48063}" srcOrd="0" destOrd="0" parTransId="{D444D8A0-BB51-4D48-8929-9F704E41BD70}" sibTransId="{4DDF3FB7-B6BE-4B37-BA0D-5C78CDCF6299}"/>
    <dgm:cxn modelId="{26CE50F4-FADA-479F-B4A2-26A61AC6FCD4}" type="presOf" srcId="{CE905C34-55CB-40CF-84C1-EB1968FEEA8B}" destId="{435276FB-BE38-4182-BE9E-0138708F6B66}" srcOrd="0" destOrd="2" presId="urn:microsoft.com/office/officeart/2005/8/layout/radial2"/>
    <dgm:cxn modelId="{CC98CAA6-772E-4A48-8E71-83FF0517C63F}" type="presOf" srcId="{564963D5-FA05-4517-84C7-4505FBC48063}" destId="{773D72D2-1F74-4128-93BC-8E64B8A5860A}" srcOrd="0" destOrd="0" presId="urn:microsoft.com/office/officeart/2005/8/layout/radial2"/>
    <dgm:cxn modelId="{D8AABF98-597E-4357-AF11-3099D74B7348}" type="presOf" srcId="{69D27F48-F99F-4484-8E3E-6707D214F5AE}" destId="{120412B7-94C3-4536-B7B7-A83C1345A67E}" srcOrd="0" destOrd="0" presId="urn:microsoft.com/office/officeart/2005/8/layout/radial2"/>
    <dgm:cxn modelId="{32F72E16-3058-46A0-8D02-EF893B1FB1D5}" type="presOf" srcId="{E847630D-FAD1-4414-AA59-A289D2A0D97F}" destId="{435276FB-BE38-4182-BE9E-0138708F6B66}" srcOrd="0" destOrd="0" presId="urn:microsoft.com/office/officeart/2005/8/layout/radial2"/>
    <dgm:cxn modelId="{B2BFA777-0AD1-4901-A284-0AE01525EBA8}" type="presOf" srcId="{D444D8A0-BB51-4D48-8929-9F704E41BD70}" destId="{15FFC01B-CB8A-49FC-898D-2F88408B79E4}" srcOrd="0" destOrd="0" presId="urn:microsoft.com/office/officeart/2005/8/layout/radial2"/>
    <dgm:cxn modelId="{FEE4670C-3BFB-4522-B009-9212F046BCCF}" srcId="{69D27F48-F99F-4484-8E3E-6707D214F5AE}" destId="{CE905C34-55CB-40CF-84C1-EB1968FEEA8B}" srcOrd="2" destOrd="0" parTransId="{51C0B09A-5E10-41D9-8B09-28D8987A0AC9}" sibTransId="{BEC8F8DD-8C2E-4AEE-B85C-0DB1D9D12DD8}"/>
    <dgm:cxn modelId="{6154E578-D3DD-443E-9CCC-8B6BEED4C3A1}" srcId="{69D27F48-F99F-4484-8E3E-6707D214F5AE}" destId="{E847630D-FAD1-4414-AA59-A289D2A0D97F}" srcOrd="0" destOrd="0" parTransId="{91039975-1BDB-4FCB-BB12-AEEE6E0382BE}" sibTransId="{18B16D63-A826-4C1E-B440-4057F4D5AAA8}"/>
    <dgm:cxn modelId="{99320129-67F1-43A9-9BAF-D8A545BFFFE8}" srcId="{69D27F48-F99F-4484-8E3E-6707D214F5AE}" destId="{338BEB9D-F50F-405F-BB3F-77CB4FC3BC8E}" srcOrd="1" destOrd="0" parTransId="{7FA5D86B-40B6-4517-8C80-99AF04FCE6F6}" sibTransId="{D1163B82-688C-4FF4-9B4D-CE7C216C0F12}"/>
    <dgm:cxn modelId="{014C5AEE-057C-4172-BE49-9D5346579CEE}" type="presOf" srcId="{338BEB9D-F50F-405F-BB3F-77CB4FC3BC8E}" destId="{435276FB-BE38-4182-BE9E-0138708F6B66}" srcOrd="0" destOrd="1" presId="urn:microsoft.com/office/officeart/2005/8/layout/radial2"/>
    <dgm:cxn modelId="{8FEBF98E-E876-45F5-AD71-3A4BC6DAE91C}" type="presOf" srcId="{3D25C80B-1557-49DF-A321-2C18758F429E}" destId="{6C7CEB1D-468A-435E-BFDD-2C629C70E95D}" srcOrd="0" destOrd="0" presId="urn:microsoft.com/office/officeart/2005/8/layout/radial2"/>
    <dgm:cxn modelId="{9D37F4BB-A341-4CF1-83AE-4E8A32960E95}" srcId="{564963D5-FA05-4517-84C7-4505FBC48063}" destId="{D4D475EC-0DA9-4CCB-BBCD-474545999D0B}" srcOrd="0" destOrd="0" parTransId="{C5B9E4E8-EFBB-431C-B7A5-2B6A72A0E984}" sibTransId="{CF981364-E69E-497A-84A1-6218A72732F1}"/>
    <dgm:cxn modelId="{10C4FC39-93F4-403B-8994-5282AA7CB066}" srcId="{564963D5-FA05-4517-84C7-4505FBC48063}" destId="{282739A6-7E3B-4094-B4B0-4C1B89DA55C6}" srcOrd="1" destOrd="0" parTransId="{DB320032-973C-4F79-8284-DBAAB1F5FBD2}" sibTransId="{3128DAB9-D4FF-47B3-8B59-FD5E3B215C03}"/>
    <dgm:cxn modelId="{9DD39D54-0E61-4919-BCFF-15CA0238DDA4}" type="presOf" srcId="{282739A6-7E3B-4094-B4B0-4C1B89DA55C6}" destId="{E559A8E6-0139-4827-9843-0A2B50C398CB}" srcOrd="0" destOrd="1" presId="urn:microsoft.com/office/officeart/2005/8/layout/radial2"/>
    <dgm:cxn modelId="{70B383DB-085C-4E57-9204-185E687283E9}" srcId="{3D25C80B-1557-49DF-A321-2C18758F429E}" destId="{69D27F48-F99F-4484-8E3E-6707D214F5AE}" srcOrd="1" destOrd="0" parTransId="{37D4F39E-C974-45CC-A252-BE2301560D5E}" sibTransId="{5DC20FE0-8FCC-4F86-AE54-0A661377F448}"/>
    <dgm:cxn modelId="{BD554CBD-DFA0-4B8E-8767-4B4B0CD45387}" type="presParOf" srcId="{6C7CEB1D-468A-435E-BFDD-2C629C70E95D}" destId="{A84CA6CD-8AAD-4088-B3DA-0CE0038BB9C4}" srcOrd="0" destOrd="0" presId="urn:microsoft.com/office/officeart/2005/8/layout/radial2"/>
    <dgm:cxn modelId="{E6A3258D-2A5B-4460-BC76-8F53DAC0D435}" type="presParOf" srcId="{A84CA6CD-8AAD-4088-B3DA-0CE0038BB9C4}" destId="{BB464BA3-B871-4293-A68B-703EFA044A06}" srcOrd="0" destOrd="0" presId="urn:microsoft.com/office/officeart/2005/8/layout/radial2"/>
    <dgm:cxn modelId="{C015CFEF-775E-4A44-BA7A-6A6F78585AF8}" type="presParOf" srcId="{BB464BA3-B871-4293-A68B-703EFA044A06}" destId="{1F190F32-CA5A-4DB7-B022-4308D21622F4}" srcOrd="0" destOrd="0" presId="urn:microsoft.com/office/officeart/2005/8/layout/radial2"/>
    <dgm:cxn modelId="{F6F95B6D-515E-4720-A4AE-E968B8134120}" type="presParOf" srcId="{BB464BA3-B871-4293-A68B-703EFA044A06}" destId="{0B1765DA-9796-42BE-8045-5D55C0743A4D}" srcOrd="1" destOrd="0" presId="urn:microsoft.com/office/officeart/2005/8/layout/radial2"/>
    <dgm:cxn modelId="{C8654488-D44A-49A0-9130-A795751A0DB8}" type="presParOf" srcId="{A84CA6CD-8AAD-4088-B3DA-0CE0038BB9C4}" destId="{15FFC01B-CB8A-49FC-898D-2F88408B79E4}" srcOrd="1" destOrd="0" presId="urn:microsoft.com/office/officeart/2005/8/layout/radial2"/>
    <dgm:cxn modelId="{5E00BEF7-ABA8-4E56-BDA8-578B3D03BEDB}" type="presParOf" srcId="{A84CA6CD-8AAD-4088-B3DA-0CE0038BB9C4}" destId="{B8C1625D-9193-4061-8868-42131FFE603C}" srcOrd="2" destOrd="0" presId="urn:microsoft.com/office/officeart/2005/8/layout/radial2"/>
    <dgm:cxn modelId="{82D770C0-EE16-46D0-8C33-1140181B909A}" type="presParOf" srcId="{B8C1625D-9193-4061-8868-42131FFE603C}" destId="{773D72D2-1F74-4128-93BC-8E64B8A5860A}" srcOrd="0" destOrd="0" presId="urn:microsoft.com/office/officeart/2005/8/layout/radial2"/>
    <dgm:cxn modelId="{BD52CC3E-0AB0-46FD-9441-82D6096D3F83}" type="presParOf" srcId="{B8C1625D-9193-4061-8868-42131FFE603C}" destId="{E559A8E6-0139-4827-9843-0A2B50C398CB}" srcOrd="1" destOrd="0" presId="urn:microsoft.com/office/officeart/2005/8/layout/radial2"/>
    <dgm:cxn modelId="{4260CC99-071E-4E98-8B74-E8E44029A723}" type="presParOf" srcId="{A84CA6CD-8AAD-4088-B3DA-0CE0038BB9C4}" destId="{AB086157-8B2E-4FAD-A9E1-C127B1E9748C}" srcOrd="3" destOrd="0" presId="urn:microsoft.com/office/officeart/2005/8/layout/radial2"/>
    <dgm:cxn modelId="{76B7E985-01A9-4587-B219-4C9B57B79BAD}" type="presParOf" srcId="{A84CA6CD-8AAD-4088-B3DA-0CE0038BB9C4}" destId="{F37A8750-56B3-471E-8C5A-DD370D55C5AB}" srcOrd="4" destOrd="0" presId="urn:microsoft.com/office/officeart/2005/8/layout/radial2"/>
    <dgm:cxn modelId="{D18EDE9E-34BD-4FCD-ACD2-8E05E74114C9}" type="presParOf" srcId="{F37A8750-56B3-471E-8C5A-DD370D55C5AB}" destId="{120412B7-94C3-4536-B7B7-A83C1345A67E}" srcOrd="0" destOrd="0" presId="urn:microsoft.com/office/officeart/2005/8/layout/radial2"/>
    <dgm:cxn modelId="{9AD9E3FE-992D-4470-949F-7053F53193E0}" type="presParOf" srcId="{F37A8750-56B3-471E-8C5A-DD370D55C5AB}" destId="{435276FB-BE38-4182-BE9E-0138708F6B6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749B2-A749-4A24-88F9-DFA49DB49C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5047692-823E-4987-93E9-74A1EF1968B5}">
      <dgm:prSet phldrT="[文字]"/>
      <dgm:spPr/>
      <dgm:t>
        <a:bodyPr/>
        <a:lstStyle/>
        <a:p>
          <a:r>
            <a: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數位證券業務員</a:t>
          </a:r>
          <a:endParaRPr lang="zh-TW" altLang="en-US" b="1" dirty="0"/>
        </a:p>
      </dgm:t>
    </dgm:pt>
    <dgm:pt modelId="{77E22E1D-D6FB-437F-94C5-06A76C7C1D89}" type="parTrans" cxnId="{69D973EC-ADC7-4F6F-A387-DF12E7081759}">
      <dgm:prSet/>
      <dgm:spPr/>
      <dgm:t>
        <a:bodyPr/>
        <a:lstStyle/>
        <a:p>
          <a:endParaRPr lang="zh-TW" altLang="en-US"/>
        </a:p>
      </dgm:t>
    </dgm:pt>
    <dgm:pt modelId="{A1784979-5D91-46E8-870B-471F175C931A}" type="sibTrans" cxnId="{69D973EC-ADC7-4F6F-A387-DF12E7081759}">
      <dgm:prSet/>
      <dgm:spPr/>
      <dgm:t>
        <a:bodyPr/>
        <a:lstStyle/>
        <a:p>
          <a:endParaRPr lang="zh-TW" altLang="en-US"/>
        </a:p>
      </dgm:t>
    </dgm:pt>
    <dgm:pt modelId="{D9E5EAF9-D0EC-4329-BC17-053EDB1F5132}">
      <dgm:prSet phldrT="[文字]"/>
      <dgm:spPr/>
      <dgm:t>
        <a:bodyPr/>
        <a:lstStyle/>
        <a:p>
          <a:r>
            <a: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轉型為管理職</a:t>
          </a:r>
          <a:endParaRPr lang="zh-TW" altLang="en-US" b="1" dirty="0"/>
        </a:p>
      </dgm:t>
    </dgm:pt>
    <dgm:pt modelId="{F1731212-1B5F-466C-B482-2FC13F16A402}" type="parTrans" cxnId="{14E05545-5DA7-4DC8-8875-0318E34F8892}">
      <dgm:prSet/>
      <dgm:spPr/>
      <dgm:t>
        <a:bodyPr/>
        <a:lstStyle/>
        <a:p>
          <a:endParaRPr lang="zh-TW" altLang="en-US"/>
        </a:p>
      </dgm:t>
    </dgm:pt>
    <dgm:pt modelId="{2BDA0D90-93CD-4E30-BDF8-73725FCD54CB}" type="sibTrans" cxnId="{14E05545-5DA7-4DC8-8875-0318E34F8892}">
      <dgm:prSet/>
      <dgm:spPr/>
      <dgm:t>
        <a:bodyPr/>
        <a:lstStyle/>
        <a:p>
          <a:endParaRPr lang="zh-TW" altLang="en-US"/>
        </a:p>
      </dgm:t>
    </dgm:pt>
    <dgm:pt modelId="{9E6F1626-E1B4-4EE0-B7AC-A3B3AFB69C67}">
      <dgm:prSet phldrT="[文字]"/>
      <dgm:spPr/>
      <dgm:t>
        <a:bodyPr/>
        <a:lstStyle/>
        <a:p>
          <a:r>
            <a: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晉身分析師或操盤人 </a:t>
          </a:r>
          <a:endParaRPr lang="zh-TW" altLang="en-US" b="1" dirty="0"/>
        </a:p>
      </dgm:t>
    </dgm:pt>
    <dgm:pt modelId="{3E5E8D03-8107-48BE-B82C-BD50B8D4E71D}" type="parTrans" cxnId="{4C2437DE-85E1-4703-B6B4-AAD667D8F89B}">
      <dgm:prSet/>
      <dgm:spPr/>
      <dgm:t>
        <a:bodyPr/>
        <a:lstStyle/>
        <a:p>
          <a:endParaRPr lang="zh-TW" altLang="en-US"/>
        </a:p>
      </dgm:t>
    </dgm:pt>
    <dgm:pt modelId="{6C277089-03A3-4359-A618-9057D3634267}" type="sibTrans" cxnId="{4C2437DE-85E1-4703-B6B4-AAD667D8F89B}">
      <dgm:prSet/>
      <dgm:spPr/>
      <dgm:t>
        <a:bodyPr/>
        <a:lstStyle/>
        <a:p>
          <a:endParaRPr lang="zh-TW" altLang="en-US"/>
        </a:p>
      </dgm:t>
    </dgm:pt>
    <dgm:pt modelId="{E4802469-BE22-4187-85DD-8B0E8B6AFEC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zh-TW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全方位證券理財人員</a:t>
          </a:r>
          <a:endParaRPr lang="zh-TW" altLang="en-US" b="1" dirty="0">
            <a:solidFill>
              <a:srgbClr val="0070C0"/>
            </a:solidFill>
          </a:endParaRPr>
        </a:p>
      </dgm:t>
    </dgm:pt>
    <dgm:pt modelId="{2B09614E-F3BB-4400-926B-8FDA7D1C205A}" type="parTrans" cxnId="{724AF8A4-FDDD-45A1-A151-2D55866FF063}">
      <dgm:prSet/>
      <dgm:spPr/>
      <dgm:t>
        <a:bodyPr/>
        <a:lstStyle/>
        <a:p>
          <a:endParaRPr lang="zh-TW" altLang="en-US"/>
        </a:p>
      </dgm:t>
    </dgm:pt>
    <dgm:pt modelId="{E8F8A9DB-9682-46CC-90CB-E96F9EBC08C8}" type="sibTrans" cxnId="{724AF8A4-FDDD-45A1-A151-2D55866FF063}">
      <dgm:prSet/>
      <dgm:spPr/>
      <dgm:t>
        <a:bodyPr/>
        <a:lstStyle/>
        <a:p>
          <a:endParaRPr lang="zh-TW" altLang="en-US"/>
        </a:p>
      </dgm:t>
    </dgm:pt>
    <dgm:pt modelId="{C4E15CC7-113F-49F7-8006-18FA11124BC8}">
      <dgm:prSet/>
      <dgm:spPr/>
      <dgm:t>
        <a:bodyPr/>
        <a:lstStyle/>
        <a:p>
          <a:r>
            <a:rPr lang="zh-TW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朝向業務管理職發展</a:t>
          </a:r>
          <a:endParaRPr lang="zh-TW" altLang="en-US" b="1" dirty="0">
            <a:solidFill>
              <a:srgbClr val="0070C0"/>
            </a:solidFill>
          </a:endParaRPr>
        </a:p>
      </dgm:t>
    </dgm:pt>
    <dgm:pt modelId="{29B8FDC4-97AA-4AA2-BF77-EDBA3D8DAA00}" type="parTrans" cxnId="{A2B0FEB5-69D0-4BA7-A370-C8043EFFBCD7}">
      <dgm:prSet/>
      <dgm:spPr/>
      <dgm:t>
        <a:bodyPr/>
        <a:lstStyle/>
        <a:p>
          <a:endParaRPr lang="zh-TW" altLang="en-US"/>
        </a:p>
      </dgm:t>
    </dgm:pt>
    <dgm:pt modelId="{FCE861A8-DA2B-4700-8EB0-19224EDB8F80}" type="sibTrans" cxnId="{A2B0FEB5-69D0-4BA7-A370-C8043EFFBCD7}">
      <dgm:prSet/>
      <dgm:spPr/>
      <dgm:t>
        <a:bodyPr/>
        <a:lstStyle/>
        <a:p>
          <a:endParaRPr lang="zh-TW" altLang="en-US"/>
        </a:p>
      </dgm:t>
    </dgm:pt>
    <dgm:pt modelId="{F9AAE46A-B1D7-496B-87FF-714426D9BF7A}">
      <dgm:prSet/>
      <dgm:spPr/>
      <dgm:t>
        <a:bodyPr/>
        <a:lstStyle/>
        <a:p>
          <a:r>
            <a:rPr lang="zh-TW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投顧分析師、投信基金經理人等</a:t>
          </a:r>
          <a:endParaRPr lang="zh-TW" altLang="en-US" b="1" dirty="0">
            <a:solidFill>
              <a:srgbClr val="0070C0"/>
            </a:solidFill>
          </a:endParaRPr>
        </a:p>
      </dgm:t>
    </dgm:pt>
    <dgm:pt modelId="{13564FBE-4D19-4342-BA88-4B026555F408}" type="parTrans" cxnId="{DB5B64AD-16A4-41EB-A281-1A5AE87A5ADE}">
      <dgm:prSet/>
      <dgm:spPr/>
      <dgm:t>
        <a:bodyPr/>
        <a:lstStyle/>
        <a:p>
          <a:endParaRPr lang="zh-TW" altLang="en-US"/>
        </a:p>
      </dgm:t>
    </dgm:pt>
    <dgm:pt modelId="{296981E7-6A1D-45DB-8079-63D27F4E1B7C}" type="sibTrans" cxnId="{DB5B64AD-16A4-41EB-A281-1A5AE87A5ADE}">
      <dgm:prSet/>
      <dgm:spPr/>
      <dgm:t>
        <a:bodyPr/>
        <a:lstStyle/>
        <a:p>
          <a:endParaRPr lang="zh-TW" altLang="en-US"/>
        </a:p>
      </dgm:t>
    </dgm:pt>
    <dgm:pt modelId="{1AED3C69-0C9F-45B1-A898-76B7309290BF}" type="pres">
      <dgm:prSet presAssocID="{353749B2-A749-4A24-88F9-DFA49DB49C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8DAC66-66CA-4F2F-A432-CD6D4048139F}" type="pres">
      <dgm:prSet presAssocID="{35047692-823E-4987-93E9-74A1EF1968B5}" presName="parentLin" presStyleCnt="0"/>
      <dgm:spPr/>
    </dgm:pt>
    <dgm:pt modelId="{5765904C-7F40-47FE-851B-389979C006AC}" type="pres">
      <dgm:prSet presAssocID="{35047692-823E-4987-93E9-74A1EF1968B5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4B2EE9E-EA86-4B55-826C-BE4EAA6FB695}" type="pres">
      <dgm:prSet presAssocID="{35047692-823E-4987-93E9-74A1EF1968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BDD871-9F4E-4E3A-9A21-33253257D4BA}" type="pres">
      <dgm:prSet presAssocID="{35047692-823E-4987-93E9-74A1EF1968B5}" presName="negativeSpace" presStyleCnt="0"/>
      <dgm:spPr/>
    </dgm:pt>
    <dgm:pt modelId="{89D7E9FF-4876-430A-B958-78EE0DD2640D}" type="pres">
      <dgm:prSet presAssocID="{35047692-823E-4987-93E9-74A1EF1968B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94BD42-A32A-49F2-A573-71F6357351D2}" type="pres">
      <dgm:prSet presAssocID="{A1784979-5D91-46E8-870B-471F175C931A}" presName="spaceBetweenRectangles" presStyleCnt="0"/>
      <dgm:spPr/>
    </dgm:pt>
    <dgm:pt modelId="{EBABDB63-D85C-49A5-A629-CA360B9C84F9}" type="pres">
      <dgm:prSet presAssocID="{D9E5EAF9-D0EC-4329-BC17-053EDB1F5132}" presName="parentLin" presStyleCnt="0"/>
      <dgm:spPr/>
    </dgm:pt>
    <dgm:pt modelId="{D371AAD0-F284-49CB-A40F-EB719A77FF11}" type="pres">
      <dgm:prSet presAssocID="{D9E5EAF9-D0EC-4329-BC17-053EDB1F513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2CD9AF1-9522-4856-9526-B666BF9AF76F}" type="pres">
      <dgm:prSet presAssocID="{D9E5EAF9-D0EC-4329-BC17-053EDB1F51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2DBF54-B689-4929-8D12-881C94A18F5C}" type="pres">
      <dgm:prSet presAssocID="{D9E5EAF9-D0EC-4329-BC17-053EDB1F5132}" presName="negativeSpace" presStyleCnt="0"/>
      <dgm:spPr/>
    </dgm:pt>
    <dgm:pt modelId="{46F0323A-D0C9-4BAB-B7C4-7B7FE6A3C12D}" type="pres">
      <dgm:prSet presAssocID="{D9E5EAF9-D0EC-4329-BC17-053EDB1F513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0EF2DB-9ADF-458C-93BA-886F04532E77}" type="pres">
      <dgm:prSet presAssocID="{2BDA0D90-93CD-4E30-BDF8-73725FCD54CB}" presName="spaceBetweenRectangles" presStyleCnt="0"/>
      <dgm:spPr/>
    </dgm:pt>
    <dgm:pt modelId="{771DB58F-0A29-4FF1-AEDA-8A3FFC05464C}" type="pres">
      <dgm:prSet presAssocID="{9E6F1626-E1B4-4EE0-B7AC-A3B3AFB69C67}" presName="parentLin" presStyleCnt="0"/>
      <dgm:spPr/>
    </dgm:pt>
    <dgm:pt modelId="{B46D372E-AC19-4FC7-90DE-E0CA6E109DEF}" type="pres">
      <dgm:prSet presAssocID="{9E6F1626-E1B4-4EE0-B7AC-A3B3AFB69C6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7A8C01FC-E062-49A6-AC2B-A7BB13C9D313}" type="pres">
      <dgm:prSet presAssocID="{9E6F1626-E1B4-4EE0-B7AC-A3B3AFB69C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1AD7C7-99BF-449B-AB1F-F00BF54D38B0}" type="pres">
      <dgm:prSet presAssocID="{9E6F1626-E1B4-4EE0-B7AC-A3B3AFB69C67}" presName="negativeSpace" presStyleCnt="0"/>
      <dgm:spPr/>
    </dgm:pt>
    <dgm:pt modelId="{8FB342F9-40BE-45B0-8155-B0B41CC7BF9E}" type="pres">
      <dgm:prSet presAssocID="{9E6F1626-E1B4-4EE0-B7AC-A3B3AFB69C67}" presName="childText" presStyleLbl="conFgAcc1" presStyleIdx="2" presStyleCnt="3" custLinFactNeighborX="-322" custLinFactNeighborY="99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319F76-2FB7-44C7-B26F-32B31A72BB4C}" type="presOf" srcId="{353749B2-A749-4A24-88F9-DFA49DB49C35}" destId="{1AED3C69-0C9F-45B1-A898-76B7309290BF}" srcOrd="0" destOrd="0" presId="urn:microsoft.com/office/officeart/2005/8/layout/list1"/>
    <dgm:cxn modelId="{DB5B64AD-16A4-41EB-A281-1A5AE87A5ADE}" srcId="{9E6F1626-E1B4-4EE0-B7AC-A3B3AFB69C67}" destId="{F9AAE46A-B1D7-496B-87FF-714426D9BF7A}" srcOrd="0" destOrd="0" parTransId="{13564FBE-4D19-4342-BA88-4B026555F408}" sibTransId="{296981E7-6A1D-45DB-8079-63D27F4E1B7C}"/>
    <dgm:cxn modelId="{E8E493D4-1BAD-4958-B240-2159CCF6E4C6}" type="presOf" srcId="{C4E15CC7-113F-49F7-8006-18FA11124BC8}" destId="{46F0323A-D0C9-4BAB-B7C4-7B7FE6A3C12D}" srcOrd="0" destOrd="0" presId="urn:microsoft.com/office/officeart/2005/8/layout/list1"/>
    <dgm:cxn modelId="{52274F94-4417-4097-B1BF-82BB346F039E}" type="presOf" srcId="{E4802469-BE22-4187-85DD-8B0E8B6AFEC7}" destId="{89D7E9FF-4876-430A-B958-78EE0DD2640D}" srcOrd="0" destOrd="0" presId="urn:microsoft.com/office/officeart/2005/8/layout/list1"/>
    <dgm:cxn modelId="{0A37254B-D049-4521-819B-6FE18CFF8E7F}" type="presOf" srcId="{9E6F1626-E1B4-4EE0-B7AC-A3B3AFB69C67}" destId="{7A8C01FC-E062-49A6-AC2B-A7BB13C9D313}" srcOrd="1" destOrd="0" presId="urn:microsoft.com/office/officeart/2005/8/layout/list1"/>
    <dgm:cxn modelId="{F93E9478-FA10-40D2-8A38-7E65D5897F27}" type="presOf" srcId="{9E6F1626-E1B4-4EE0-B7AC-A3B3AFB69C67}" destId="{B46D372E-AC19-4FC7-90DE-E0CA6E109DEF}" srcOrd="0" destOrd="0" presId="urn:microsoft.com/office/officeart/2005/8/layout/list1"/>
    <dgm:cxn modelId="{990E0E5E-4B54-4B5B-8DDD-C9F5084CBB66}" type="presOf" srcId="{35047692-823E-4987-93E9-74A1EF1968B5}" destId="{24B2EE9E-EA86-4B55-826C-BE4EAA6FB695}" srcOrd="1" destOrd="0" presId="urn:microsoft.com/office/officeart/2005/8/layout/list1"/>
    <dgm:cxn modelId="{A2B0FEB5-69D0-4BA7-A370-C8043EFFBCD7}" srcId="{D9E5EAF9-D0EC-4329-BC17-053EDB1F5132}" destId="{C4E15CC7-113F-49F7-8006-18FA11124BC8}" srcOrd="0" destOrd="0" parTransId="{29B8FDC4-97AA-4AA2-BF77-EDBA3D8DAA00}" sibTransId="{FCE861A8-DA2B-4700-8EB0-19224EDB8F80}"/>
    <dgm:cxn modelId="{51F796CB-185D-4F5E-8170-F464F1ED7499}" type="presOf" srcId="{35047692-823E-4987-93E9-74A1EF1968B5}" destId="{5765904C-7F40-47FE-851B-389979C006AC}" srcOrd="0" destOrd="0" presId="urn:microsoft.com/office/officeart/2005/8/layout/list1"/>
    <dgm:cxn modelId="{14E05545-5DA7-4DC8-8875-0318E34F8892}" srcId="{353749B2-A749-4A24-88F9-DFA49DB49C35}" destId="{D9E5EAF9-D0EC-4329-BC17-053EDB1F5132}" srcOrd="1" destOrd="0" parTransId="{F1731212-1B5F-466C-B482-2FC13F16A402}" sibTransId="{2BDA0D90-93CD-4E30-BDF8-73725FCD54CB}"/>
    <dgm:cxn modelId="{69D973EC-ADC7-4F6F-A387-DF12E7081759}" srcId="{353749B2-A749-4A24-88F9-DFA49DB49C35}" destId="{35047692-823E-4987-93E9-74A1EF1968B5}" srcOrd="0" destOrd="0" parTransId="{77E22E1D-D6FB-437F-94C5-06A76C7C1D89}" sibTransId="{A1784979-5D91-46E8-870B-471F175C931A}"/>
    <dgm:cxn modelId="{7E9FF0F1-52BD-4A0D-8AF9-AA9FD08D68E6}" type="presOf" srcId="{D9E5EAF9-D0EC-4329-BC17-053EDB1F5132}" destId="{62CD9AF1-9522-4856-9526-B666BF9AF76F}" srcOrd="1" destOrd="0" presId="urn:microsoft.com/office/officeart/2005/8/layout/list1"/>
    <dgm:cxn modelId="{4C2437DE-85E1-4703-B6B4-AAD667D8F89B}" srcId="{353749B2-A749-4A24-88F9-DFA49DB49C35}" destId="{9E6F1626-E1B4-4EE0-B7AC-A3B3AFB69C67}" srcOrd="2" destOrd="0" parTransId="{3E5E8D03-8107-48BE-B82C-BD50B8D4E71D}" sibTransId="{6C277089-03A3-4359-A618-9057D3634267}"/>
    <dgm:cxn modelId="{038FD706-017A-4126-955D-4C6F46EC72E8}" type="presOf" srcId="{D9E5EAF9-D0EC-4329-BC17-053EDB1F5132}" destId="{D371AAD0-F284-49CB-A40F-EB719A77FF11}" srcOrd="0" destOrd="0" presId="urn:microsoft.com/office/officeart/2005/8/layout/list1"/>
    <dgm:cxn modelId="{724AF8A4-FDDD-45A1-A151-2D55866FF063}" srcId="{35047692-823E-4987-93E9-74A1EF1968B5}" destId="{E4802469-BE22-4187-85DD-8B0E8B6AFEC7}" srcOrd="0" destOrd="0" parTransId="{2B09614E-F3BB-4400-926B-8FDA7D1C205A}" sibTransId="{E8F8A9DB-9682-46CC-90CB-E96F9EBC08C8}"/>
    <dgm:cxn modelId="{3F63FEB8-1037-40DD-96E0-0E43729D78DC}" type="presOf" srcId="{F9AAE46A-B1D7-496B-87FF-714426D9BF7A}" destId="{8FB342F9-40BE-45B0-8155-B0B41CC7BF9E}" srcOrd="0" destOrd="0" presId="urn:microsoft.com/office/officeart/2005/8/layout/list1"/>
    <dgm:cxn modelId="{63D34919-4158-4B2B-8401-5FA943D583A0}" type="presParOf" srcId="{1AED3C69-0C9F-45B1-A898-76B7309290BF}" destId="{258DAC66-66CA-4F2F-A432-CD6D4048139F}" srcOrd="0" destOrd="0" presId="urn:microsoft.com/office/officeart/2005/8/layout/list1"/>
    <dgm:cxn modelId="{B9E5120B-2698-4FF8-9D28-97ECAD90C464}" type="presParOf" srcId="{258DAC66-66CA-4F2F-A432-CD6D4048139F}" destId="{5765904C-7F40-47FE-851B-389979C006AC}" srcOrd="0" destOrd="0" presId="urn:microsoft.com/office/officeart/2005/8/layout/list1"/>
    <dgm:cxn modelId="{036F289B-10F8-4FE9-B734-6E95724E1FA1}" type="presParOf" srcId="{258DAC66-66CA-4F2F-A432-CD6D4048139F}" destId="{24B2EE9E-EA86-4B55-826C-BE4EAA6FB695}" srcOrd="1" destOrd="0" presId="urn:microsoft.com/office/officeart/2005/8/layout/list1"/>
    <dgm:cxn modelId="{3E1D6036-AE04-4878-9F78-DB12D5D39B96}" type="presParOf" srcId="{1AED3C69-0C9F-45B1-A898-76B7309290BF}" destId="{4BBDD871-9F4E-4E3A-9A21-33253257D4BA}" srcOrd="1" destOrd="0" presId="urn:microsoft.com/office/officeart/2005/8/layout/list1"/>
    <dgm:cxn modelId="{73F79A96-DDDC-4AC4-8736-CF990BFDA98A}" type="presParOf" srcId="{1AED3C69-0C9F-45B1-A898-76B7309290BF}" destId="{89D7E9FF-4876-430A-B958-78EE0DD2640D}" srcOrd="2" destOrd="0" presId="urn:microsoft.com/office/officeart/2005/8/layout/list1"/>
    <dgm:cxn modelId="{36DD5D6B-A891-47E7-B73D-0519898B95FF}" type="presParOf" srcId="{1AED3C69-0C9F-45B1-A898-76B7309290BF}" destId="{2794BD42-A32A-49F2-A573-71F6357351D2}" srcOrd="3" destOrd="0" presId="urn:microsoft.com/office/officeart/2005/8/layout/list1"/>
    <dgm:cxn modelId="{20376911-5CF3-4843-B72B-01599FADFC28}" type="presParOf" srcId="{1AED3C69-0C9F-45B1-A898-76B7309290BF}" destId="{EBABDB63-D85C-49A5-A629-CA360B9C84F9}" srcOrd="4" destOrd="0" presId="urn:microsoft.com/office/officeart/2005/8/layout/list1"/>
    <dgm:cxn modelId="{D3CAEC51-3CF7-464A-8DDA-60C61F680216}" type="presParOf" srcId="{EBABDB63-D85C-49A5-A629-CA360B9C84F9}" destId="{D371AAD0-F284-49CB-A40F-EB719A77FF11}" srcOrd="0" destOrd="0" presId="urn:microsoft.com/office/officeart/2005/8/layout/list1"/>
    <dgm:cxn modelId="{B5AE2094-714B-45AF-8150-671B52241A89}" type="presParOf" srcId="{EBABDB63-D85C-49A5-A629-CA360B9C84F9}" destId="{62CD9AF1-9522-4856-9526-B666BF9AF76F}" srcOrd="1" destOrd="0" presId="urn:microsoft.com/office/officeart/2005/8/layout/list1"/>
    <dgm:cxn modelId="{208132B4-653A-4CAE-B543-66F2AA2FBBE2}" type="presParOf" srcId="{1AED3C69-0C9F-45B1-A898-76B7309290BF}" destId="{F12DBF54-B689-4929-8D12-881C94A18F5C}" srcOrd="5" destOrd="0" presId="urn:microsoft.com/office/officeart/2005/8/layout/list1"/>
    <dgm:cxn modelId="{DB831D0B-A33D-4436-9014-211A40DACF50}" type="presParOf" srcId="{1AED3C69-0C9F-45B1-A898-76B7309290BF}" destId="{46F0323A-D0C9-4BAB-B7C4-7B7FE6A3C12D}" srcOrd="6" destOrd="0" presId="urn:microsoft.com/office/officeart/2005/8/layout/list1"/>
    <dgm:cxn modelId="{5E022A6F-554C-4A91-8232-F30BA7CA97CC}" type="presParOf" srcId="{1AED3C69-0C9F-45B1-A898-76B7309290BF}" destId="{080EF2DB-9ADF-458C-93BA-886F04532E77}" srcOrd="7" destOrd="0" presId="urn:microsoft.com/office/officeart/2005/8/layout/list1"/>
    <dgm:cxn modelId="{696C4BA2-754D-4566-81E8-96694134039F}" type="presParOf" srcId="{1AED3C69-0C9F-45B1-A898-76B7309290BF}" destId="{771DB58F-0A29-4FF1-AEDA-8A3FFC05464C}" srcOrd="8" destOrd="0" presId="urn:microsoft.com/office/officeart/2005/8/layout/list1"/>
    <dgm:cxn modelId="{E39B93D4-9F61-4345-993A-91A1F3412457}" type="presParOf" srcId="{771DB58F-0A29-4FF1-AEDA-8A3FFC05464C}" destId="{B46D372E-AC19-4FC7-90DE-E0CA6E109DEF}" srcOrd="0" destOrd="0" presId="urn:microsoft.com/office/officeart/2005/8/layout/list1"/>
    <dgm:cxn modelId="{F9B42499-5CCF-49D2-A8C3-681A289CFFDD}" type="presParOf" srcId="{771DB58F-0A29-4FF1-AEDA-8A3FFC05464C}" destId="{7A8C01FC-E062-49A6-AC2B-A7BB13C9D313}" srcOrd="1" destOrd="0" presId="urn:microsoft.com/office/officeart/2005/8/layout/list1"/>
    <dgm:cxn modelId="{9142C3AD-B505-43C8-B015-1525E1EF00C8}" type="presParOf" srcId="{1AED3C69-0C9F-45B1-A898-76B7309290BF}" destId="{501AD7C7-99BF-449B-AB1F-F00BF54D38B0}" srcOrd="9" destOrd="0" presId="urn:microsoft.com/office/officeart/2005/8/layout/list1"/>
    <dgm:cxn modelId="{E9AD37B7-CFB5-4B75-AF75-CA135707CE3E}" type="presParOf" srcId="{1AED3C69-0C9F-45B1-A898-76B7309290BF}" destId="{8FB342F9-40BE-45B0-8155-B0B41CC7BF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3749B2-A749-4A24-88F9-DFA49DB49C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5047692-823E-4987-93E9-74A1EF1968B5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理財投資講師</a:t>
          </a:r>
          <a:endParaRPr lang="zh-TW" altLang="en-US" b="1" dirty="0"/>
        </a:p>
      </dgm:t>
    </dgm:pt>
    <dgm:pt modelId="{77E22E1D-D6FB-437F-94C5-06A76C7C1D89}" type="parTrans" cxnId="{69D973EC-ADC7-4F6F-A387-DF12E7081759}">
      <dgm:prSet/>
      <dgm:spPr/>
      <dgm:t>
        <a:bodyPr/>
        <a:lstStyle/>
        <a:p>
          <a:endParaRPr lang="zh-TW" altLang="en-US"/>
        </a:p>
      </dgm:t>
    </dgm:pt>
    <dgm:pt modelId="{A1784979-5D91-46E8-870B-471F175C931A}" type="sibTrans" cxnId="{69D973EC-ADC7-4F6F-A387-DF12E7081759}">
      <dgm:prSet/>
      <dgm:spPr/>
      <dgm:t>
        <a:bodyPr/>
        <a:lstStyle/>
        <a:p>
          <a:endParaRPr lang="zh-TW" altLang="en-US"/>
        </a:p>
      </dgm:t>
    </dgm:pt>
    <dgm:pt modelId="{D9E5EAF9-D0EC-4329-BC17-053EDB1F513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其他金融專業職</a:t>
          </a:r>
        </a:p>
      </dgm:t>
    </dgm:pt>
    <dgm:pt modelId="{F1731212-1B5F-466C-B482-2FC13F16A402}" type="parTrans" cxnId="{14E05545-5DA7-4DC8-8875-0318E34F8892}">
      <dgm:prSet/>
      <dgm:spPr/>
      <dgm:t>
        <a:bodyPr/>
        <a:lstStyle/>
        <a:p>
          <a:endParaRPr lang="zh-TW" altLang="en-US"/>
        </a:p>
      </dgm:t>
    </dgm:pt>
    <dgm:pt modelId="{2BDA0D90-93CD-4E30-BDF8-73725FCD54CB}" type="sibTrans" cxnId="{14E05545-5DA7-4DC8-8875-0318E34F8892}">
      <dgm:prSet/>
      <dgm:spPr/>
      <dgm:t>
        <a:bodyPr/>
        <a:lstStyle/>
        <a:p>
          <a:endParaRPr lang="zh-TW" altLang="en-US"/>
        </a:p>
      </dgm:t>
    </dgm:pt>
    <dgm:pt modelId="{9E6F1626-E1B4-4EE0-B7AC-A3B3AFB69C67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快樂投資人</a:t>
          </a:r>
          <a:r>
            <a:rPr lang="zh-TW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altLang="en-US" b="1" dirty="0"/>
        </a:p>
      </dgm:t>
    </dgm:pt>
    <dgm:pt modelId="{3E5E8D03-8107-48BE-B82C-BD50B8D4E71D}" type="parTrans" cxnId="{4C2437DE-85E1-4703-B6B4-AAD667D8F89B}">
      <dgm:prSet/>
      <dgm:spPr/>
      <dgm:t>
        <a:bodyPr/>
        <a:lstStyle/>
        <a:p>
          <a:endParaRPr lang="zh-TW" altLang="en-US"/>
        </a:p>
      </dgm:t>
    </dgm:pt>
    <dgm:pt modelId="{6C277089-03A3-4359-A618-9057D3634267}" type="sibTrans" cxnId="{4C2437DE-85E1-4703-B6B4-AAD667D8F89B}">
      <dgm:prSet/>
      <dgm:spPr/>
      <dgm:t>
        <a:bodyPr/>
        <a:lstStyle/>
        <a:p>
          <a:endParaRPr lang="zh-TW" altLang="en-US"/>
        </a:p>
      </dgm:t>
    </dgm:pt>
    <dgm:pt modelId="{E4802469-BE22-4187-85DD-8B0E8B6AFEC7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zh-TW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朝向</a:t>
          </a:r>
          <a:r>
            <a: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教授理財投資為業</a:t>
          </a:r>
          <a:endParaRPr lang="zh-TW" altLang="en-US" b="1" dirty="0">
            <a:solidFill>
              <a:srgbClr val="0070C0"/>
            </a:solidFill>
          </a:endParaRPr>
        </a:p>
      </dgm:t>
    </dgm:pt>
    <dgm:pt modelId="{2B09614E-F3BB-4400-926B-8FDA7D1C205A}" type="parTrans" cxnId="{724AF8A4-FDDD-45A1-A151-2D55866FF063}">
      <dgm:prSet/>
      <dgm:spPr/>
      <dgm:t>
        <a:bodyPr/>
        <a:lstStyle/>
        <a:p>
          <a:endParaRPr lang="zh-TW" altLang="en-US"/>
        </a:p>
      </dgm:t>
    </dgm:pt>
    <dgm:pt modelId="{E8F8A9DB-9682-46CC-90CB-E96F9EBC08C8}" type="sibTrans" cxnId="{724AF8A4-FDDD-45A1-A151-2D55866FF063}">
      <dgm:prSet/>
      <dgm:spPr/>
      <dgm:t>
        <a:bodyPr/>
        <a:lstStyle/>
        <a:p>
          <a:endParaRPr lang="zh-TW" altLang="en-US"/>
        </a:p>
      </dgm:t>
    </dgm:pt>
    <dgm:pt modelId="{C4E15CC7-113F-49F7-8006-18FA11124BC8}">
      <dgm:prSet/>
      <dgm:spPr/>
      <dgm:t>
        <a:bodyPr/>
        <a:lstStyle/>
        <a:p>
          <a:r>
            <a: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交易員或公司投資長等等</a:t>
          </a:r>
        </a:p>
      </dgm:t>
    </dgm:pt>
    <dgm:pt modelId="{29B8FDC4-97AA-4AA2-BF77-EDBA3D8DAA00}" type="parTrans" cxnId="{A2B0FEB5-69D0-4BA7-A370-C8043EFFBCD7}">
      <dgm:prSet/>
      <dgm:spPr/>
      <dgm:t>
        <a:bodyPr/>
        <a:lstStyle/>
        <a:p>
          <a:endParaRPr lang="zh-TW" altLang="en-US"/>
        </a:p>
      </dgm:t>
    </dgm:pt>
    <dgm:pt modelId="{FCE861A8-DA2B-4700-8EB0-19224EDB8F80}" type="sibTrans" cxnId="{A2B0FEB5-69D0-4BA7-A370-C8043EFFBCD7}">
      <dgm:prSet/>
      <dgm:spPr/>
      <dgm:t>
        <a:bodyPr/>
        <a:lstStyle/>
        <a:p>
          <a:endParaRPr lang="zh-TW" altLang="en-US"/>
        </a:p>
      </dgm:t>
    </dgm:pt>
    <dgm:pt modelId="{F9AAE46A-B1D7-496B-87FF-714426D9BF7A}">
      <dgm:prSet/>
      <dgm:spPr/>
      <dgm:t>
        <a:bodyPr/>
        <a:lstStyle/>
        <a:p>
          <a:r>
            <a: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全職操盤以投資為業</a:t>
          </a:r>
        </a:p>
      </dgm:t>
    </dgm:pt>
    <dgm:pt modelId="{13564FBE-4D19-4342-BA88-4B026555F408}" type="parTrans" cxnId="{DB5B64AD-16A4-41EB-A281-1A5AE87A5ADE}">
      <dgm:prSet/>
      <dgm:spPr/>
      <dgm:t>
        <a:bodyPr/>
        <a:lstStyle/>
        <a:p>
          <a:endParaRPr lang="zh-TW" altLang="en-US"/>
        </a:p>
      </dgm:t>
    </dgm:pt>
    <dgm:pt modelId="{296981E7-6A1D-45DB-8079-63D27F4E1B7C}" type="sibTrans" cxnId="{DB5B64AD-16A4-41EB-A281-1A5AE87A5ADE}">
      <dgm:prSet/>
      <dgm:spPr/>
      <dgm:t>
        <a:bodyPr/>
        <a:lstStyle/>
        <a:p>
          <a:endParaRPr lang="zh-TW" altLang="en-US"/>
        </a:p>
      </dgm:t>
    </dgm:pt>
    <dgm:pt modelId="{1AED3C69-0C9F-45B1-A898-76B7309290BF}" type="pres">
      <dgm:prSet presAssocID="{353749B2-A749-4A24-88F9-DFA49DB49C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8DAC66-66CA-4F2F-A432-CD6D4048139F}" type="pres">
      <dgm:prSet presAssocID="{35047692-823E-4987-93E9-74A1EF1968B5}" presName="parentLin" presStyleCnt="0"/>
      <dgm:spPr/>
    </dgm:pt>
    <dgm:pt modelId="{5765904C-7F40-47FE-851B-389979C006AC}" type="pres">
      <dgm:prSet presAssocID="{35047692-823E-4987-93E9-74A1EF1968B5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24B2EE9E-EA86-4B55-826C-BE4EAA6FB695}" type="pres">
      <dgm:prSet presAssocID="{35047692-823E-4987-93E9-74A1EF1968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BDD871-9F4E-4E3A-9A21-33253257D4BA}" type="pres">
      <dgm:prSet presAssocID="{35047692-823E-4987-93E9-74A1EF1968B5}" presName="negativeSpace" presStyleCnt="0"/>
      <dgm:spPr/>
    </dgm:pt>
    <dgm:pt modelId="{89D7E9FF-4876-430A-B958-78EE0DD2640D}" type="pres">
      <dgm:prSet presAssocID="{35047692-823E-4987-93E9-74A1EF1968B5}" presName="childText" presStyleLbl="conFgAcc1" presStyleIdx="0" presStyleCnt="3" custLinFactNeighborX="6113" custLinFactNeighborY="-76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94BD42-A32A-49F2-A573-71F6357351D2}" type="pres">
      <dgm:prSet presAssocID="{A1784979-5D91-46E8-870B-471F175C931A}" presName="spaceBetweenRectangles" presStyleCnt="0"/>
      <dgm:spPr/>
    </dgm:pt>
    <dgm:pt modelId="{EBABDB63-D85C-49A5-A629-CA360B9C84F9}" type="pres">
      <dgm:prSet presAssocID="{D9E5EAF9-D0EC-4329-BC17-053EDB1F5132}" presName="parentLin" presStyleCnt="0"/>
      <dgm:spPr/>
    </dgm:pt>
    <dgm:pt modelId="{D371AAD0-F284-49CB-A40F-EB719A77FF11}" type="pres">
      <dgm:prSet presAssocID="{D9E5EAF9-D0EC-4329-BC17-053EDB1F5132}" presName="parentLeftMargin" presStyleLbl="node1" presStyleIdx="0" presStyleCnt="3"/>
      <dgm:spPr/>
      <dgm:t>
        <a:bodyPr/>
        <a:lstStyle/>
        <a:p>
          <a:endParaRPr lang="zh-TW" altLang="en-US"/>
        </a:p>
      </dgm:t>
    </dgm:pt>
    <dgm:pt modelId="{62CD9AF1-9522-4856-9526-B666BF9AF76F}" type="pres">
      <dgm:prSet presAssocID="{D9E5EAF9-D0EC-4329-BC17-053EDB1F51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2DBF54-B689-4929-8D12-881C94A18F5C}" type="pres">
      <dgm:prSet presAssocID="{D9E5EAF9-D0EC-4329-BC17-053EDB1F5132}" presName="negativeSpace" presStyleCnt="0"/>
      <dgm:spPr/>
    </dgm:pt>
    <dgm:pt modelId="{46F0323A-D0C9-4BAB-B7C4-7B7FE6A3C12D}" type="pres">
      <dgm:prSet presAssocID="{D9E5EAF9-D0EC-4329-BC17-053EDB1F513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0EF2DB-9ADF-458C-93BA-886F04532E77}" type="pres">
      <dgm:prSet presAssocID="{2BDA0D90-93CD-4E30-BDF8-73725FCD54CB}" presName="spaceBetweenRectangles" presStyleCnt="0"/>
      <dgm:spPr/>
    </dgm:pt>
    <dgm:pt modelId="{771DB58F-0A29-4FF1-AEDA-8A3FFC05464C}" type="pres">
      <dgm:prSet presAssocID="{9E6F1626-E1B4-4EE0-B7AC-A3B3AFB69C67}" presName="parentLin" presStyleCnt="0"/>
      <dgm:spPr/>
    </dgm:pt>
    <dgm:pt modelId="{B46D372E-AC19-4FC7-90DE-E0CA6E109DEF}" type="pres">
      <dgm:prSet presAssocID="{9E6F1626-E1B4-4EE0-B7AC-A3B3AFB69C67}" presName="parentLeftMargin" presStyleLbl="node1" presStyleIdx="1" presStyleCnt="3"/>
      <dgm:spPr/>
      <dgm:t>
        <a:bodyPr/>
        <a:lstStyle/>
        <a:p>
          <a:endParaRPr lang="zh-TW" altLang="en-US"/>
        </a:p>
      </dgm:t>
    </dgm:pt>
    <dgm:pt modelId="{7A8C01FC-E062-49A6-AC2B-A7BB13C9D313}" type="pres">
      <dgm:prSet presAssocID="{9E6F1626-E1B4-4EE0-B7AC-A3B3AFB69C6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1AD7C7-99BF-449B-AB1F-F00BF54D38B0}" type="pres">
      <dgm:prSet presAssocID="{9E6F1626-E1B4-4EE0-B7AC-A3B3AFB69C67}" presName="negativeSpace" presStyleCnt="0"/>
      <dgm:spPr/>
    </dgm:pt>
    <dgm:pt modelId="{8FB342F9-40BE-45B0-8155-B0B41CC7BF9E}" type="pres">
      <dgm:prSet presAssocID="{9E6F1626-E1B4-4EE0-B7AC-A3B3AFB69C67}" presName="childText" presStyleLbl="conFgAcc1" presStyleIdx="2" presStyleCnt="3" custLinFactNeighborX="-322" custLinFactNeighborY="99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A84301-F663-4635-BEF9-FB85EC0DEF0C}" type="presOf" srcId="{35047692-823E-4987-93E9-74A1EF1968B5}" destId="{5765904C-7F40-47FE-851B-389979C006AC}" srcOrd="0" destOrd="0" presId="urn:microsoft.com/office/officeart/2005/8/layout/list1"/>
    <dgm:cxn modelId="{DB5B64AD-16A4-41EB-A281-1A5AE87A5ADE}" srcId="{9E6F1626-E1B4-4EE0-B7AC-A3B3AFB69C67}" destId="{F9AAE46A-B1D7-496B-87FF-714426D9BF7A}" srcOrd="0" destOrd="0" parTransId="{13564FBE-4D19-4342-BA88-4B026555F408}" sibTransId="{296981E7-6A1D-45DB-8079-63D27F4E1B7C}"/>
    <dgm:cxn modelId="{BE0245C1-A5CA-4E99-B840-E429DA91B441}" type="presOf" srcId="{9E6F1626-E1B4-4EE0-B7AC-A3B3AFB69C67}" destId="{B46D372E-AC19-4FC7-90DE-E0CA6E109DEF}" srcOrd="0" destOrd="0" presId="urn:microsoft.com/office/officeart/2005/8/layout/list1"/>
    <dgm:cxn modelId="{23DF5B8A-467A-449E-96C4-9B9F7A584D8C}" type="presOf" srcId="{E4802469-BE22-4187-85DD-8B0E8B6AFEC7}" destId="{89D7E9FF-4876-430A-B958-78EE0DD2640D}" srcOrd="0" destOrd="0" presId="urn:microsoft.com/office/officeart/2005/8/layout/list1"/>
    <dgm:cxn modelId="{6A1757FB-B964-4C3D-831B-D4D830BA06C4}" type="presOf" srcId="{D9E5EAF9-D0EC-4329-BC17-053EDB1F5132}" destId="{D371AAD0-F284-49CB-A40F-EB719A77FF11}" srcOrd="0" destOrd="0" presId="urn:microsoft.com/office/officeart/2005/8/layout/list1"/>
    <dgm:cxn modelId="{7FCE3AED-24C8-4752-8785-890B0678A162}" type="presOf" srcId="{35047692-823E-4987-93E9-74A1EF1968B5}" destId="{24B2EE9E-EA86-4B55-826C-BE4EAA6FB695}" srcOrd="1" destOrd="0" presId="urn:microsoft.com/office/officeart/2005/8/layout/list1"/>
    <dgm:cxn modelId="{847EB49F-2074-40C4-B7A2-73EC2F251A01}" type="presOf" srcId="{9E6F1626-E1B4-4EE0-B7AC-A3B3AFB69C67}" destId="{7A8C01FC-E062-49A6-AC2B-A7BB13C9D313}" srcOrd="1" destOrd="0" presId="urn:microsoft.com/office/officeart/2005/8/layout/list1"/>
    <dgm:cxn modelId="{7D822B4A-5507-420D-9EA2-6897FEF6984D}" type="presOf" srcId="{D9E5EAF9-D0EC-4329-BC17-053EDB1F5132}" destId="{62CD9AF1-9522-4856-9526-B666BF9AF76F}" srcOrd="1" destOrd="0" presId="urn:microsoft.com/office/officeart/2005/8/layout/list1"/>
    <dgm:cxn modelId="{A2B0FEB5-69D0-4BA7-A370-C8043EFFBCD7}" srcId="{D9E5EAF9-D0EC-4329-BC17-053EDB1F5132}" destId="{C4E15CC7-113F-49F7-8006-18FA11124BC8}" srcOrd="0" destOrd="0" parTransId="{29B8FDC4-97AA-4AA2-BF77-EDBA3D8DAA00}" sibTransId="{FCE861A8-DA2B-4700-8EB0-19224EDB8F80}"/>
    <dgm:cxn modelId="{32545E6D-267B-4DA7-9F32-3086F6119935}" type="presOf" srcId="{353749B2-A749-4A24-88F9-DFA49DB49C35}" destId="{1AED3C69-0C9F-45B1-A898-76B7309290BF}" srcOrd="0" destOrd="0" presId="urn:microsoft.com/office/officeart/2005/8/layout/list1"/>
    <dgm:cxn modelId="{035B312F-DE8E-4EB4-9EDC-7FA1A7F88E35}" type="presOf" srcId="{C4E15CC7-113F-49F7-8006-18FA11124BC8}" destId="{46F0323A-D0C9-4BAB-B7C4-7B7FE6A3C12D}" srcOrd="0" destOrd="0" presId="urn:microsoft.com/office/officeart/2005/8/layout/list1"/>
    <dgm:cxn modelId="{14E05545-5DA7-4DC8-8875-0318E34F8892}" srcId="{353749B2-A749-4A24-88F9-DFA49DB49C35}" destId="{D9E5EAF9-D0EC-4329-BC17-053EDB1F5132}" srcOrd="1" destOrd="0" parTransId="{F1731212-1B5F-466C-B482-2FC13F16A402}" sibTransId="{2BDA0D90-93CD-4E30-BDF8-73725FCD54CB}"/>
    <dgm:cxn modelId="{4A790FD7-D188-4B22-BADB-95CA51152FF2}" type="presOf" srcId="{F9AAE46A-B1D7-496B-87FF-714426D9BF7A}" destId="{8FB342F9-40BE-45B0-8155-B0B41CC7BF9E}" srcOrd="0" destOrd="0" presId="urn:microsoft.com/office/officeart/2005/8/layout/list1"/>
    <dgm:cxn modelId="{69D973EC-ADC7-4F6F-A387-DF12E7081759}" srcId="{353749B2-A749-4A24-88F9-DFA49DB49C35}" destId="{35047692-823E-4987-93E9-74A1EF1968B5}" srcOrd="0" destOrd="0" parTransId="{77E22E1D-D6FB-437F-94C5-06A76C7C1D89}" sibTransId="{A1784979-5D91-46E8-870B-471F175C931A}"/>
    <dgm:cxn modelId="{4C2437DE-85E1-4703-B6B4-AAD667D8F89B}" srcId="{353749B2-A749-4A24-88F9-DFA49DB49C35}" destId="{9E6F1626-E1B4-4EE0-B7AC-A3B3AFB69C67}" srcOrd="2" destOrd="0" parTransId="{3E5E8D03-8107-48BE-B82C-BD50B8D4E71D}" sibTransId="{6C277089-03A3-4359-A618-9057D3634267}"/>
    <dgm:cxn modelId="{724AF8A4-FDDD-45A1-A151-2D55866FF063}" srcId="{35047692-823E-4987-93E9-74A1EF1968B5}" destId="{E4802469-BE22-4187-85DD-8B0E8B6AFEC7}" srcOrd="0" destOrd="0" parTransId="{2B09614E-F3BB-4400-926B-8FDA7D1C205A}" sibTransId="{E8F8A9DB-9682-46CC-90CB-E96F9EBC08C8}"/>
    <dgm:cxn modelId="{72BA1995-AD75-40FD-9264-9F22C9403679}" type="presParOf" srcId="{1AED3C69-0C9F-45B1-A898-76B7309290BF}" destId="{258DAC66-66CA-4F2F-A432-CD6D4048139F}" srcOrd="0" destOrd="0" presId="urn:microsoft.com/office/officeart/2005/8/layout/list1"/>
    <dgm:cxn modelId="{601045CC-0CDD-4E8E-8B96-30E3A6516E5C}" type="presParOf" srcId="{258DAC66-66CA-4F2F-A432-CD6D4048139F}" destId="{5765904C-7F40-47FE-851B-389979C006AC}" srcOrd="0" destOrd="0" presId="urn:microsoft.com/office/officeart/2005/8/layout/list1"/>
    <dgm:cxn modelId="{0944D916-111A-43B6-B20B-F3CC4A27E2C9}" type="presParOf" srcId="{258DAC66-66CA-4F2F-A432-CD6D4048139F}" destId="{24B2EE9E-EA86-4B55-826C-BE4EAA6FB695}" srcOrd="1" destOrd="0" presId="urn:microsoft.com/office/officeart/2005/8/layout/list1"/>
    <dgm:cxn modelId="{4ACBF6EF-937B-4561-A2C7-6632ED02955E}" type="presParOf" srcId="{1AED3C69-0C9F-45B1-A898-76B7309290BF}" destId="{4BBDD871-9F4E-4E3A-9A21-33253257D4BA}" srcOrd="1" destOrd="0" presId="urn:microsoft.com/office/officeart/2005/8/layout/list1"/>
    <dgm:cxn modelId="{EB69E369-964A-4AB1-8EBA-544C4052B203}" type="presParOf" srcId="{1AED3C69-0C9F-45B1-A898-76B7309290BF}" destId="{89D7E9FF-4876-430A-B958-78EE0DD2640D}" srcOrd="2" destOrd="0" presId="urn:microsoft.com/office/officeart/2005/8/layout/list1"/>
    <dgm:cxn modelId="{7C900A9C-9FB3-4499-A0A7-776E493E194F}" type="presParOf" srcId="{1AED3C69-0C9F-45B1-A898-76B7309290BF}" destId="{2794BD42-A32A-49F2-A573-71F6357351D2}" srcOrd="3" destOrd="0" presId="urn:microsoft.com/office/officeart/2005/8/layout/list1"/>
    <dgm:cxn modelId="{8B676C02-FE0A-4F2F-9316-28414DE0AB7A}" type="presParOf" srcId="{1AED3C69-0C9F-45B1-A898-76B7309290BF}" destId="{EBABDB63-D85C-49A5-A629-CA360B9C84F9}" srcOrd="4" destOrd="0" presId="urn:microsoft.com/office/officeart/2005/8/layout/list1"/>
    <dgm:cxn modelId="{97A195F3-E878-47C2-A18A-F17AE2F70440}" type="presParOf" srcId="{EBABDB63-D85C-49A5-A629-CA360B9C84F9}" destId="{D371AAD0-F284-49CB-A40F-EB719A77FF11}" srcOrd="0" destOrd="0" presId="urn:microsoft.com/office/officeart/2005/8/layout/list1"/>
    <dgm:cxn modelId="{6A52711C-33B9-4A8D-BA87-04F358B270A2}" type="presParOf" srcId="{EBABDB63-D85C-49A5-A629-CA360B9C84F9}" destId="{62CD9AF1-9522-4856-9526-B666BF9AF76F}" srcOrd="1" destOrd="0" presId="urn:microsoft.com/office/officeart/2005/8/layout/list1"/>
    <dgm:cxn modelId="{3FA47153-B0A0-40FD-B879-6A9A3489866D}" type="presParOf" srcId="{1AED3C69-0C9F-45B1-A898-76B7309290BF}" destId="{F12DBF54-B689-4929-8D12-881C94A18F5C}" srcOrd="5" destOrd="0" presId="urn:microsoft.com/office/officeart/2005/8/layout/list1"/>
    <dgm:cxn modelId="{7BED3612-AB4E-4FB1-837A-2F77B6948930}" type="presParOf" srcId="{1AED3C69-0C9F-45B1-A898-76B7309290BF}" destId="{46F0323A-D0C9-4BAB-B7C4-7B7FE6A3C12D}" srcOrd="6" destOrd="0" presId="urn:microsoft.com/office/officeart/2005/8/layout/list1"/>
    <dgm:cxn modelId="{5F53CC35-4328-4BE6-B019-AE02624BD7B5}" type="presParOf" srcId="{1AED3C69-0C9F-45B1-A898-76B7309290BF}" destId="{080EF2DB-9ADF-458C-93BA-886F04532E77}" srcOrd="7" destOrd="0" presId="urn:microsoft.com/office/officeart/2005/8/layout/list1"/>
    <dgm:cxn modelId="{4B43A2A0-E255-43B5-96E8-967E9C9EC911}" type="presParOf" srcId="{1AED3C69-0C9F-45B1-A898-76B7309290BF}" destId="{771DB58F-0A29-4FF1-AEDA-8A3FFC05464C}" srcOrd="8" destOrd="0" presId="urn:microsoft.com/office/officeart/2005/8/layout/list1"/>
    <dgm:cxn modelId="{DAA071E9-9DD6-4A4C-8D86-65B5E32C7E9D}" type="presParOf" srcId="{771DB58F-0A29-4FF1-AEDA-8A3FFC05464C}" destId="{B46D372E-AC19-4FC7-90DE-E0CA6E109DEF}" srcOrd="0" destOrd="0" presId="urn:microsoft.com/office/officeart/2005/8/layout/list1"/>
    <dgm:cxn modelId="{F131BCD1-0EBD-45E5-8D02-87F0285BAFFF}" type="presParOf" srcId="{771DB58F-0A29-4FF1-AEDA-8A3FFC05464C}" destId="{7A8C01FC-E062-49A6-AC2B-A7BB13C9D313}" srcOrd="1" destOrd="0" presId="urn:microsoft.com/office/officeart/2005/8/layout/list1"/>
    <dgm:cxn modelId="{72E309FB-C944-499D-BD15-6DB45306C818}" type="presParOf" srcId="{1AED3C69-0C9F-45B1-A898-76B7309290BF}" destId="{501AD7C7-99BF-449B-AB1F-F00BF54D38B0}" srcOrd="9" destOrd="0" presId="urn:microsoft.com/office/officeart/2005/8/layout/list1"/>
    <dgm:cxn modelId="{B10A7238-EE14-4806-A345-459C738B110E}" type="presParOf" srcId="{1AED3C69-0C9F-45B1-A898-76B7309290BF}" destId="{8FB342F9-40BE-45B0-8155-B0B41CC7BF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D06063-BFE3-4E2E-B2CB-089EBE48B5EC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FC19A56-146D-4FE1-883D-A8919553060D}">
      <dgm:prSet phldrT="[文字]" custT="1"/>
      <dgm:spPr/>
      <dgm:t>
        <a:bodyPr/>
        <a:lstStyle/>
        <a:p>
          <a:pPr rtl="0"/>
          <a:endParaRPr lang="en-US" altLang="zh-TW" sz="1800" b="1" i="0" u="none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/>
          <a:r>
            <a:rPr lang="zh-TW" altLang="en-US" sz="1800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證券專業知識 </a:t>
          </a:r>
          <a:endParaRPr lang="zh-TW" altLang="en-US" sz="1800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/>
          <a:r>
            <a:rPr lang="zh-TW" altLang="en-US" sz="1800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證券業務</a:t>
          </a:r>
          <a:r>
            <a:rPr lang="zh-TW" altLang="en-US" sz="1800" b="1" i="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實務</a:t>
          </a:r>
        </a:p>
        <a:p>
          <a:pPr rtl="0"/>
          <a:r>
            <a:rPr lang="zh-TW" altLang="en-US" sz="1800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行銷技巧傳授</a:t>
          </a:r>
          <a:endParaRPr lang="zh-TW" altLang="en-US" sz="1800" b="1" i="0" u="none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/>
          <a:r>
            <a:rPr lang="zh-TW" altLang="en-US" sz="1800" b="1" i="0" u="none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職場核心</a:t>
          </a:r>
          <a:r>
            <a:rPr lang="zh-TW" altLang="en-US" sz="1800" b="1" i="0" u="none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職能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/>
          <a:endParaRPr lang="zh-TW" altLang="en-US" sz="1200" b="0" i="0" u="none" dirty="0"/>
        </a:p>
        <a:p>
          <a:pPr rtl="0"/>
          <a:endParaRPr lang="zh-TW" altLang="en-US" sz="600" dirty="0"/>
        </a:p>
        <a:p>
          <a:pPr rtl="0"/>
          <a:endParaRPr lang="zh-TW" altLang="en-US" sz="600" b="0" i="0" u="none" dirty="0"/>
        </a:p>
        <a:p>
          <a:pPr rtl="0"/>
          <a:endParaRPr lang="zh-TW" altLang="en-US" sz="600" dirty="0"/>
        </a:p>
        <a:p>
          <a:pPr rtl="0"/>
          <a:endParaRPr lang="zh-TW" altLang="en-US" sz="600" dirty="0"/>
        </a:p>
      </dgm:t>
    </dgm:pt>
    <dgm:pt modelId="{CDD6123E-4613-4B94-A4E5-4D955E8ECC2F}" type="parTrans" cxnId="{BD2446B3-6EEC-4358-A00D-10B26A16CBCD}">
      <dgm:prSet/>
      <dgm:spPr/>
      <dgm:t>
        <a:bodyPr/>
        <a:lstStyle/>
        <a:p>
          <a:endParaRPr lang="zh-TW" altLang="en-US"/>
        </a:p>
      </dgm:t>
    </dgm:pt>
    <dgm:pt modelId="{A58DEB11-61DE-47C1-B7E0-7141EAE22ECE}" type="sibTrans" cxnId="{BD2446B3-6EEC-4358-A00D-10B26A16CBCD}">
      <dgm:prSet/>
      <dgm:spPr/>
      <dgm:t>
        <a:bodyPr/>
        <a:lstStyle/>
        <a:p>
          <a:endParaRPr lang="zh-TW" altLang="en-US"/>
        </a:p>
      </dgm:t>
    </dgm:pt>
    <dgm:pt modelId="{DDC3665C-8472-4309-B78D-311B6C3D69EA}">
      <dgm:prSet phldrT="[文字]" custT="1"/>
      <dgm:spPr/>
      <dgm:t>
        <a:bodyPr anchor="t"/>
        <a:lstStyle/>
        <a:p>
          <a:pPr algn="ctr"/>
          <a:r>
            <a:rPr kumimoji="0"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每天盤勢分析</a:t>
          </a:r>
          <a:endParaRPr kumimoji="0"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kumimoji="0"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實習心得週報</a:t>
          </a:r>
          <a:endParaRPr kumimoji="0"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kumimoji="0"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期中成果報告</a:t>
          </a:r>
          <a:endParaRPr kumimoji="0" lang="en-US" altLang="zh-TW" sz="18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ctr"/>
          <a:r>
            <a:rPr kumimoji="0"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不定時電話訪談</a:t>
          </a:r>
          <a:endParaRPr lang="zh-TW" altLang="en-US" sz="1800" dirty="0"/>
        </a:p>
      </dgm:t>
    </dgm:pt>
    <dgm:pt modelId="{4029B6A0-2960-4BAB-B8EF-FDACCC60D91F}" type="parTrans" cxnId="{40C78CF7-5B7E-4F13-AAE1-37ECE4C296DA}">
      <dgm:prSet/>
      <dgm:spPr/>
      <dgm:t>
        <a:bodyPr/>
        <a:lstStyle/>
        <a:p>
          <a:endParaRPr lang="zh-TW" altLang="en-US"/>
        </a:p>
      </dgm:t>
    </dgm:pt>
    <dgm:pt modelId="{E551700C-4286-45A0-B618-47F609DD9FD4}" type="sibTrans" cxnId="{40C78CF7-5B7E-4F13-AAE1-37ECE4C296DA}">
      <dgm:prSet/>
      <dgm:spPr/>
      <dgm:t>
        <a:bodyPr/>
        <a:lstStyle/>
        <a:p>
          <a:endParaRPr lang="zh-TW" altLang="en-US"/>
        </a:p>
      </dgm:t>
    </dgm:pt>
    <dgm:pt modelId="{1AF2BE38-1A65-4CBF-B2A4-C27C9E4B7951}">
      <dgm:prSet phldrT="[文字]" custT="1"/>
      <dgm:spPr/>
      <dgm:t>
        <a:bodyPr/>
        <a:lstStyle/>
        <a:p>
          <a:r>
            <a:rPr kumimoji="0"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實習期間表現</a:t>
          </a:r>
          <a:endParaRPr kumimoji="0" lang="en-US" altLang="zh-TW" sz="1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kumimoji="0" lang="zh-TW" altLang="en-US" sz="1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優秀者，經評估</a:t>
          </a:r>
          <a:r>
            <a:rPr kumimoji="0" lang="zh-TW" altLang="en-US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將任用</a:t>
          </a:r>
          <a:endParaRPr kumimoji="0" lang="en-US" altLang="zh-TW" sz="1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kumimoji="0" lang="zh-TW" altLang="en-US" sz="18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為正式員工</a:t>
          </a:r>
          <a:endParaRPr kumimoji="0" lang="en-US" altLang="zh-TW" sz="1800" b="1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1D55EE-14D6-450A-8FBA-2987BD992945}" type="parTrans" cxnId="{19CFECBA-C8E4-4856-95BB-5A8332998C11}">
      <dgm:prSet/>
      <dgm:spPr/>
      <dgm:t>
        <a:bodyPr/>
        <a:lstStyle/>
        <a:p>
          <a:endParaRPr lang="zh-TW" altLang="en-US"/>
        </a:p>
      </dgm:t>
    </dgm:pt>
    <dgm:pt modelId="{E7CCD821-365D-46ED-8FEB-8ABC33438215}" type="sibTrans" cxnId="{19CFECBA-C8E4-4856-95BB-5A8332998C11}">
      <dgm:prSet/>
      <dgm:spPr/>
      <dgm:t>
        <a:bodyPr/>
        <a:lstStyle/>
        <a:p>
          <a:endParaRPr lang="zh-TW" altLang="en-US"/>
        </a:p>
      </dgm:t>
    </dgm:pt>
    <dgm:pt modelId="{4A9B9859-E317-4E14-9F3C-EEEFEE3265EB}" type="pres">
      <dgm:prSet presAssocID="{8FD06063-BFE3-4E2E-B2CB-089EBE48B5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DF7F89D-2763-47BF-8CCA-141E0FBF6290}" type="pres">
      <dgm:prSet presAssocID="{8FD06063-BFE3-4E2E-B2CB-089EBE48B5EC}" presName="fgShape" presStyleLbl="fgShp" presStyleIdx="0" presStyleCnt="1" custScaleX="108696" custScaleY="165975" custLinFactNeighborX="0" custLinFactNeighborY="-1051"/>
      <dgm:spPr>
        <a:prstGeom prst="rightArrow">
          <a:avLst/>
        </a:prstGeom>
        <a:solidFill>
          <a:srgbClr val="0070C0"/>
        </a:solidFill>
      </dgm:spPr>
    </dgm:pt>
    <dgm:pt modelId="{7B6E3632-7C64-4798-8D53-5B9721274520}" type="pres">
      <dgm:prSet presAssocID="{8FD06063-BFE3-4E2E-B2CB-089EBE48B5EC}" presName="linComp" presStyleCnt="0"/>
      <dgm:spPr/>
    </dgm:pt>
    <dgm:pt modelId="{19B677E0-5924-4BD1-AC40-D70E902C8C82}" type="pres">
      <dgm:prSet presAssocID="{AFC19A56-146D-4FE1-883D-A8919553060D}" presName="compNode" presStyleCnt="0"/>
      <dgm:spPr/>
    </dgm:pt>
    <dgm:pt modelId="{82742B40-3A6D-456D-82AD-67DE491C15CF}" type="pres">
      <dgm:prSet presAssocID="{AFC19A56-146D-4FE1-883D-A8919553060D}" presName="bkgdShape" presStyleLbl="node1" presStyleIdx="0" presStyleCnt="3" custLinFactNeighborX="1318" custLinFactNeighborY="19212"/>
      <dgm:spPr/>
      <dgm:t>
        <a:bodyPr/>
        <a:lstStyle/>
        <a:p>
          <a:endParaRPr lang="zh-TW" altLang="en-US"/>
        </a:p>
      </dgm:t>
    </dgm:pt>
    <dgm:pt modelId="{32CA4994-64EE-4A69-9D2A-406E86893AFE}" type="pres">
      <dgm:prSet presAssocID="{AFC19A56-146D-4FE1-883D-A8919553060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4C3B23-1C04-49C9-94F6-46FBE1CAB3C6}" type="pres">
      <dgm:prSet presAssocID="{AFC19A56-146D-4FE1-883D-A8919553060D}" presName="invisiNode" presStyleLbl="node1" presStyleIdx="0" presStyleCnt="3"/>
      <dgm:spPr/>
    </dgm:pt>
    <dgm:pt modelId="{E49CB995-3134-4426-B434-B120F42E377F}" type="pres">
      <dgm:prSet presAssocID="{AFC19A56-146D-4FE1-883D-A8919553060D}" presName="imagNode" presStyleLbl="fgImgPlace1" presStyleIdx="0" presStyleCnt="3" custScaleX="77926" custScaleY="78978" custLinFactNeighborX="-1988" custLinFactNeighborY="-832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zh-TW" altLang="en-US"/>
        </a:p>
      </dgm:t>
    </dgm:pt>
    <dgm:pt modelId="{0B7D5B74-5129-479A-9D65-1028BAD00F2B}" type="pres">
      <dgm:prSet presAssocID="{A58DEB11-61DE-47C1-B7E0-7141EAE22ECE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04D73001-B405-414A-9E5A-5A70C2F5E1AB}" type="pres">
      <dgm:prSet presAssocID="{DDC3665C-8472-4309-B78D-311B6C3D69EA}" presName="compNode" presStyleCnt="0"/>
      <dgm:spPr/>
    </dgm:pt>
    <dgm:pt modelId="{76B3CAEC-D639-46F3-86A7-09ACBC48B139}" type="pres">
      <dgm:prSet presAssocID="{DDC3665C-8472-4309-B78D-311B6C3D69EA}" presName="bkgdShape" presStyleLbl="node1" presStyleIdx="1" presStyleCnt="3" custLinFactNeighborX="1204"/>
      <dgm:spPr/>
      <dgm:t>
        <a:bodyPr/>
        <a:lstStyle/>
        <a:p>
          <a:endParaRPr lang="zh-TW" altLang="en-US"/>
        </a:p>
      </dgm:t>
    </dgm:pt>
    <dgm:pt modelId="{03BF8C7B-BEAB-4315-817D-99CC515FC253}" type="pres">
      <dgm:prSet presAssocID="{DDC3665C-8472-4309-B78D-311B6C3D69E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F3FF3E-4DCD-4A9F-931E-ED32A004F2DD}" type="pres">
      <dgm:prSet presAssocID="{DDC3665C-8472-4309-B78D-311B6C3D69EA}" presName="invisiNode" presStyleLbl="node1" presStyleIdx="1" presStyleCnt="3"/>
      <dgm:spPr/>
    </dgm:pt>
    <dgm:pt modelId="{11F7E585-226A-409A-8868-2FCD1C5733C1}" type="pres">
      <dgm:prSet presAssocID="{DDC3665C-8472-4309-B78D-311B6C3D69EA}" presName="imagNode" presStyleLbl="fgImgPlace1" presStyleIdx="1" presStyleCnt="3" custScaleX="83032" custScaleY="74796" custLinFactNeighborX="7613" custLinFactNeighborY="-961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E7ECD07F-719F-486E-9FF3-7567E49AFE9E}" type="pres">
      <dgm:prSet presAssocID="{E551700C-4286-45A0-B618-47F609DD9FD4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5A8B7BAC-9389-4A7F-BF47-EEDC91BEAD5F}" type="pres">
      <dgm:prSet presAssocID="{1AF2BE38-1A65-4CBF-B2A4-C27C9E4B7951}" presName="compNode" presStyleCnt="0"/>
      <dgm:spPr/>
    </dgm:pt>
    <dgm:pt modelId="{B6CEDB31-CA51-4D44-838C-BC5341BB336B}" type="pres">
      <dgm:prSet presAssocID="{1AF2BE38-1A65-4CBF-B2A4-C27C9E4B7951}" presName="bkgdShape" presStyleLbl="node1" presStyleIdx="2" presStyleCnt="3" custLinFactNeighborX="90734" custLinFactNeighborY="-11264"/>
      <dgm:spPr/>
      <dgm:t>
        <a:bodyPr/>
        <a:lstStyle/>
        <a:p>
          <a:endParaRPr lang="zh-TW" altLang="en-US"/>
        </a:p>
      </dgm:t>
    </dgm:pt>
    <dgm:pt modelId="{FE7F966D-76ED-42D1-8739-C1591EB63F54}" type="pres">
      <dgm:prSet presAssocID="{1AF2BE38-1A65-4CBF-B2A4-C27C9E4B795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15028D-EC5B-417C-812E-73DDD29EE036}" type="pres">
      <dgm:prSet presAssocID="{1AF2BE38-1A65-4CBF-B2A4-C27C9E4B7951}" presName="invisiNode" presStyleLbl="node1" presStyleIdx="2" presStyleCnt="3"/>
      <dgm:spPr/>
    </dgm:pt>
    <dgm:pt modelId="{B641C002-C5B3-4899-BEE9-F3A3360C3106}" type="pres">
      <dgm:prSet presAssocID="{1AF2BE38-1A65-4CBF-B2A4-C27C9E4B7951}" presName="imagNode" presStyleLbl="fgImgPlace1" presStyleIdx="2" presStyleCnt="3" custScaleX="86441" custScaleY="84547" custLinFactNeighborX="3067" custLinFactNeighborY="-55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06C91310-3C5F-4E9C-99C7-961E90CE3DDC}" type="presOf" srcId="{A58DEB11-61DE-47C1-B7E0-7141EAE22ECE}" destId="{0B7D5B74-5129-479A-9D65-1028BAD00F2B}" srcOrd="0" destOrd="0" presId="urn:microsoft.com/office/officeart/2005/8/layout/hList7"/>
    <dgm:cxn modelId="{BD2446B3-6EEC-4358-A00D-10B26A16CBCD}" srcId="{8FD06063-BFE3-4E2E-B2CB-089EBE48B5EC}" destId="{AFC19A56-146D-4FE1-883D-A8919553060D}" srcOrd="0" destOrd="0" parTransId="{CDD6123E-4613-4B94-A4E5-4D955E8ECC2F}" sibTransId="{A58DEB11-61DE-47C1-B7E0-7141EAE22ECE}"/>
    <dgm:cxn modelId="{923F260C-FEE5-42BD-B6E8-47E1AA04021A}" type="presOf" srcId="{1AF2BE38-1A65-4CBF-B2A4-C27C9E4B7951}" destId="{B6CEDB31-CA51-4D44-838C-BC5341BB336B}" srcOrd="0" destOrd="0" presId="urn:microsoft.com/office/officeart/2005/8/layout/hList7"/>
    <dgm:cxn modelId="{ACC39538-328C-496D-82C8-A1FB38FB01B0}" type="presOf" srcId="{AFC19A56-146D-4FE1-883D-A8919553060D}" destId="{82742B40-3A6D-456D-82AD-67DE491C15CF}" srcOrd="0" destOrd="0" presId="urn:microsoft.com/office/officeart/2005/8/layout/hList7"/>
    <dgm:cxn modelId="{8C2E3FE2-EAA3-4DF6-99E3-BA5144943768}" type="presOf" srcId="{8FD06063-BFE3-4E2E-B2CB-089EBE48B5EC}" destId="{4A9B9859-E317-4E14-9F3C-EEEFEE3265EB}" srcOrd="0" destOrd="0" presId="urn:microsoft.com/office/officeart/2005/8/layout/hList7"/>
    <dgm:cxn modelId="{826451B6-6376-48DE-A4BB-0534A0906D95}" type="presOf" srcId="{1AF2BE38-1A65-4CBF-B2A4-C27C9E4B7951}" destId="{FE7F966D-76ED-42D1-8739-C1591EB63F54}" srcOrd="1" destOrd="0" presId="urn:microsoft.com/office/officeart/2005/8/layout/hList7"/>
    <dgm:cxn modelId="{77867271-54A9-408B-92EC-94BF566D8339}" type="presOf" srcId="{E551700C-4286-45A0-B618-47F609DD9FD4}" destId="{E7ECD07F-719F-486E-9FF3-7567E49AFE9E}" srcOrd="0" destOrd="0" presId="urn:microsoft.com/office/officeart/2005/8/layout/hList7"/>
    <dgm:cxn modelId="{9BC0D6F2-637D-4451-A461-DD0C506280F1}" type="presOf" srcId="{DDC3665C-8472-4309-B78D-311B6C3D69EA}" destId="{76B3CAEC-D639-46F3-86A7-09ACBC48B139}" srcOrd="0" destOrd="0" presId="urn:microsoft.com/office/officeart/2005/8/layout/hList7"/>
    <dgm:cxn modelId="{E878974E-31CA-4CD9-BDFF-4F5C53003D47}" type="presOf" srcId="{DDC3665C-8472-4309-B78D-311B6C3D69EA}" destId="{03BF8C7B-BEAB-4315-817D-99CC515FC253}" srcOrd="1" destOrd="0" presId="urn:microsoft.com/office/officeart/2005/8/layout/hList7"/>
    <dgm:cxn modelId="{40C78CF7-5B7E-4F13-AAE1-37ECE4C296DA}" srcId="{8FD06063-BFE3-4E2E-B2CB-089EBE48B5EC}" destId="{DDC3665C-8472-4309-B78D-311B6C3D69EA}" srcOrd="1" destOrd="0" parTransId="{4029B6A0-2960-4BAB-B8EF-FDACCC60D91F}" sibTransId="{E551700C-4286-45A0-B618-47F609DD9FD4}"/>
    <dgm:cxn modelId="{438A36AD-3A1C-4487-BD95-FD59FE3AD660}" type="presOf" srcId="{AFC19A56-146D-4FE1-883D-A8919553060D}" destId="{32CA4994-64EE-4A69-9D2A-406E86893AFE}" srcOrd="1" destOrd="0" presId="urn:microsoft.com/office/officeart/2005/8/layout/hList7"/>
    <dgm:cxn modelId="{19CFECBA-C8E4-4856-95BB-5A8332998C11}" srcId="{8FD06063-BFE3-4E2E-B2CB-089EBE48B5EC}" destId="{1AF2BE38-1A65-4CBF-B2A4-C27C9E4B7951}" srcOrd="2" destOrd="0" parTransId="{AE1D55EE-14D6-450A-8FBA-2987BD992945}" sibTransId="{E7CCD821-365D-46ED-8FEB-8ABC33438215}"/>
    <dgm:cxn modelId="{712BF21A-F95D-4D1B-88A1-2EC968775321}" type="presParOf" srcId="{4A9B9859-E317-4E14-9F3C-EEEFEE3265EB}" destId="{ADF7F89D-2763-47BF-8CCA-141E0FBF6290}" srcOrd="0" destOrd="0" presId="urn:microsoft.com/office/officeart/2005/8/layout/hList7"/>
    <dgm:cxn modelId="{F72C0239-CCCE-429A-A091-520146364BC9}" type="presParOf" srcId="{4A9B9859-E317-4E14-9F3C-EEEFEE3265EB}" destId="{7B6E3632-7C64-4798-8D53-5B9721274520}" srcOrd="1" destOrd="0" presId="urn:microsoft.com/office/officeart/2005/8/layout/hList7"/>
    <dgm:cxn modelId="{728A198F-A052-4C87-8064-86FCB4945E0A}" type="presParOf" srcId="{7B6E3632-7C64-4798-8D53-5B9721274520}" destId="{19B677E0-5924-4BD1-AC40-D70E902C8C82}" srcOrd="0" destOrd="0" presId="urn:microsoft.com/office/officeart/2005/8/layout/hList7"/>
    <dgm:cxn modelId="{FA0DD63E-D9F2-48AF-B037-D2C0A2733FB5}" type="presParOf" srcId="{19B677E0-5924-4BD1-AC40-D70E902C8C82}" destId="{82742B40-3A6D-456D-82AD-67DE491C15CF}" srcOrd="0" destOrd="0" presId="urn:microsoft.com/office/officeart/2005/8/layout/hList7"/>
    <dgm:cxn modelId="{88E0EFB9-ABF7-4A12-95B5-6BCF10161C63}" type="presParOf" srcId="{19B677E0-5924-4BD1-AC40-D70E902C8C82}" destId="{32CA4994-64EE-4A69-9D2A-406E86893AFE}" srcOrd="1" destOrd="0" presId="urn:microsoft.com/office/officeart/2005/8/layout/hList7"/>
    <dgm:cxn modelId="{83C7C0C6-5CC4-49E7-9C93-47B3CDEC269D}" type="presParOf" srcId="{19B677E0-5924-4BD1-AC40-D70E902C8C82}" destId="{E94C3B23-1C04-49C9-94F6-46FBE1CAB3C6}" srcOrd="2" destOrd="0" presId="urn:microsoft.com/office/officeart/2005/8/layout/hList7"/>
    <dgm:cxn modelId="{38339A36-8DFE-4ACD-A93C-D80ECA5887C4}" type="presParOf" srcId="{19B677E0-5924-4BD1-AC40-D70E902C8C82}" destId="{E49CB995-3134-4426-B434-B120F42E377F}" srcOrd="3" destOrd="0" presId="urn:microsoft.com/office/officeart/2005/8/layout/hList7"/>
    <dgm:cxn modelId="{5BB7B853-D655-417E-9BA5-2F41471FC9BA}" type="presParOf" srcId="{7B6E3632-7C64-4798-8D53-5B9721274520}" destId="{0B7D5B74-5129-479A-9D65-1028BAD00F2B}" srcOrd="1" destOrd="0" presId="urn:microsoft.com/office/officeart/2005/8/layout/hList7"/>
    <dgm:cxn modelId="{5FE2FE9F-C667-41A2-B5A5-460AA281BE74}" type="presParOf" srcId="{7B6E3632-7C64-4798-8D53-5B9721274520}" destId="{04D73001-B405-414A-9E5A-5A70C2F5E1AB}" srcOrd="2" destOrd="0" presId="urn:microsoft.com/office/officeart/2005/8/layout/hList7"/>
    <dgm:cxn modelId="{3C075307-5345-46C5-A3FF-B7133399E1EC}" type="presParOf" srcId="{04D73001-B405-414A-9E5A-5A70C2F5E1AB}" destId="{76B3CAEC-D639-46F3-86A7-09ACBC48B139}" srcOrd="0" destOrd="0" presId="urn:microsoft.com/office/officeart/2005/8/layout/hList7"/>
    <dgm:cxn modelId="{8CD54FA6-979D-4F8C-8CA1-560F9BB94F2F}" type="presParOf" srcId="{04D73001-B405-414A-9E5A-5A70C2F5E1AB}" destId="{03BF8C7B-BEAB-4315-817D-99CC515FC253}" srcOrd="1" destOrd="0" presId="urn:microsoft.com/office/officeart/2005/8/layout/hList7"/>
    <dgm:cxn modelId="{46EDCE36-2A54-4A0D-8791-B25EA2A6AC26}" type="presParOf" srcId="{04D73001-B405-414A-9E5A-5A70C2F5E1AB}" destId="{B7F3FF3E-4DCD-4A9F-931E-ED32A004F2DD}" srcOrd="2" destOrd="0" presId="urn:microsoft.com/office/officeart/2005/8/layout/hList7"/>
    <dgm:cxn modelId="{5C9D6B91-6CC1-4799-983E-FBD06C5683E0}" type="presParOf" srcId="{04D73001-B405-414A-9E5A-5A70C2F5E1AB}" destId="{11F7E585-226A-409A-8868-2FCD1C5733C1}" srcOrd="3" destOrd="0" presId="urn:microsoft.com/office/officeart/2005/8/layout/hList7"/>
    <dgm:cxn modelId="{72EEBF88-2CE1-47BC-BA38-2B219F641649}" type="presParOf" srcId="{7B6E3632-7C64-4798-8D53-5B9721274520}" destId="{E7ECD07F-719F-486E-9FF3-7567E49AFE9E}" srcOrd="3" destOrd="0" presId="urn:microsoft.com/office/officeart/2005/8/layout/hList7"/>
    <dgm:cxn modelId="{B133F305-FBA4-412E-9DAF-D4DC4A89CAD1}" type="presParOf" srcId="{7B6E3632-7C64-4798-8D53-5B9721274520}" destId="{5A8B7BAC-9389-4A7F-BF47-EEDC91BEAD5F}" srcOrd="4" destOrd="0" presId="urn:microsoft.com/office/officeart/2005/8/layout/hList7"/>
    <dgm:cxn modelId="{C123F8C2-D7AE-427B-81BB-BA699D09808A}" type="presParOf" srcId="{5A8B7BAC-9389-4A7F-BF47-EEDC91BEAD5F}" destId="{B6CEDB31-CA51-4D44-838C-BC5341BB336B}" srcOrd="0" destOrd="0" presId="urn:microsoft.com/office/officeart/2005/8/layout/hList7"/>
    <dgm:cxn modelId="{F7C7D563-20F7-46E4-836B-07F7C0C7C1CC}" type="presParOf" srcId="{5A8B7BAC-9389-4A7F-BF47-EEDC91BEAD5F}" destId="{FE7F966D-76ED-42D1-8739-C1591EB63F54}" srcOrd="1" destOrd="0" presId="urn:microsoft.com/office/officeart/2005/8/layout/hList7"/>
    <dgm:cxn modelId="{52A6B04A-29EA-4471-BD8F-B8CE58041C39}" type="presParOf" srcId="{5A8B7BAC-9389-4A7F-BF47-EEDC91BEAD5F}" destId="{CB15028D-EC5B-417C-812E-73DDD29EE036}" srcOrd="2" destOrd="0" presId="urn:microsoft.com/office/officeart/2005/8/layout/hList7"/>
    <dgm:cxn modelId="{FA3A493B-40D8-44CD-A3AD-D2C7AAADD407}" type="presParOf" srcId="{5A8B7BAC-9389-4A7F-BF47-EEDC91BEAD5F}" destId="{B641C002-C5B3-4899-BEE9-F3A3360C31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86157-8B2E-4FAD-A9E1-C127B1E9748C}">
      <dsp:nvSpPr>
        <dsp:cNvPr id="0" name=""/>
        <dsp:cNvSpPr/>
      </dsp:nvSpPr>
      <dsp:spPr>
        <a:xfrm rot="1734022">
          <a:off x="2204425" y="2890798"/>
          <a:ext cx="882090" cy="67675"/>
        </a:xfrm>
        <a:custGeom>
          <a:avLst/>
          <a:gdLst/>
          <a:ahLst/>
          <a:cxnLst/>
          <a:rect l="0" t="0" r="0" b="0"/>
          <a:pathLst>
            <a:path>
              <a:moveTo>
                <a:pt x="0" y="33837"/>
              </a:moveTo>
              <a:lnTo>
                <a:pt x="882090" y="338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FC01B-CB8A-49FC-898D-2F88408B79E4}">
      <dsp:nvSpPr>
        <dsp:cNvPr id="0" name=""/>
        <dsp:cNvSpPr/>
      </dsp:nvSpPr>
      <dsp:spPr>
        <a:xfrm rot="19849291">
          <a:off x="2204015" y="1432676"/>
          <a:ext cx="872167" cy="67675"/>
        </a:xfrm>
        <a:custGeom>
          <a:avLst/>
          <a:gdLst/>
          <a:ahLst/>
          <a:cxnLst/>
          <a:rect l="0" t="0" r="0" b="0"/>
          <a:pathLst>
            <a:path>
              <a:moveTo>
                <a:pt x="0" y="33837"/>
              </a:moveTo>
              <a:lnTo>
                <a:pt x="872167" y="338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765DA-9796-42BE-8045-5D55C0743A4D}">
      <dsp:nvSpPr>
        <dsp:cNvPr id="0" name=""/>
        <dsp:cNvSpPr/>
      </dsp:nvSpPr>
      <dsp:spPr>
        <a:xfrm>
          <a:off x="1504" y="870108"/>
          <a:ext cx="2656290" cy="2656290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D72D2-1F74-4128-93BC-8E64B8A5860A}">
      <dsp:nvSpPr>
        <dsp:cNvPr id="0" name=""/>
        <dsp:cNvSpPr/>
      </dsp:nvSpPr>
      <dsp:spPr>
        <a:xfrm>
          <a:off x="2919725" y="68514"/>
          <a:ext cx="1593774" cy="1593774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營業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台主管</a:t>
          </a:r>
          <a:endParaRPr lang="en-CA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53128" y="301917"/>
        <a:ext cx="1126968" cy="1126968"/>
      </dsp:txXfrm>
    </dsp:sp>
    <dsp:sp modelId="{E559A8E6-0139-4827-9843-0A2B50C398CB}">
      <dsp:nvSpPr>
        <dsp:cNvPr id="0" name=""/>
        <dsp:cNvSpPr/>
      </dsp:nvSpPr>
      <dsp:spPr>
        <a:xfrm>
          <a:off x="4672877" y="68514"/>
          <a:ext cx="2390661" cy="159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營業員</a:t>
          </a:r>
          <a:endParaRPr lang="en-CA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銀行</a:t>
          </a: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證券櫃檯</a:t>
          </a:r>
          <a:endParaRPr lang="en-CA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72877" y="68514"/>
        <a:ext cx="2390661" cy="1593774"/>
      </dsp:txXfrm>
    </dsp:sp>
    <dsp:sp modelId="{120412B7-94C3-4536-B7B7-A83C1345A67E}">
      <dsp:nvSpPr>
        <dsp:cNvPr id="0" name=""/>
        <dsp:cNvSpPr/>
      </dsp:nvSpPr>
      <dsp:spPr>
        <a:xfrm>
          <a:off x="2944255" y="2711922"/>
          <a:ext cx="1518851" cy="1593774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財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</a:t>
          </a:r>
          <a:endParaRPr lang="en-US" altLang="zh-TW" sz="24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主管</a:t>
          </a:r>
          <a:endParaRPr lang="en-CA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166686" y="2945325"/>
        <a:ext cx="1073989" cy="1126968"/>
      </dsp:txXfrm>
    </dsp:sp>
    <dsp:sp modelId="{435276FB-BE38-4182-BE9E-0138708F6B66}">
      <dsp:nvSpPr>
        <dsp:cNvPr id="0" name=""/>
        <dsp:cNvSpPr/>
      </dsp:nvSpPr>
      <dsp:spPr>
        <a:xfrm>
          <a:off x="4716138" y="2711922"/>
          <a:ext cx="2278276" cy="1593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開戶信用</a:t>
          </a:r>
          <a:endParaRPr lang="en-CA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輸單人員</a:t>
          </a:r>
          <a:endParaRPr lang="en-CA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機電</a:t>
          </a:r>
          <a:endParaRPr lang="en-CA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16138" y="2711922"/>
        <a:ext cx="2278276" cy="1593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7E9FF-4876-430A-B958-78EE0DD2640D}">
      <dsp:nvSpPr>
        <dsp:cNvPr id="0" name=""/>
        <dsp:cNvSpPr/>
      </dsp:nvSpPr>
      <dsp:spPr>
        <a:xfrm>
          <a:off x="0" y="393524"/>
          <a:ext cx="5684517" cy="10568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1182" tIns="458216" rIns="44118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2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全方位證券理財人員</a:t>
          </a:r>
          <a:endParaRPr lang="zh-TW" altLang="en-US" sz="2200" b="1" kern="1200" dirty="0">
            <a:solidFill>
              <a:srgbClr val="0070C0"/>
            </a:solidFill>
          </a:endParaRPr>
        </a:p>
      </dsp:txBody>
      <dsp:txXfrm>
        <a:off x="0" y="393524"/>
        <a:ext cx="5684517" cy="1056825"/>
      </dsp:txXfrm>
    </dsp:sp>
    <dsp:sp modelId="{24B2EE9E-EA86-4B55-826C-BE4EAA6FB695}">
      <dsp:nvSpPr>
        <dsp:cNvPr id="0" name=""/>
        <dsp:cNvSpPr/>
      </dsp:nvSpPr>
      <dsp:spPr>
        <a:xfrm>
          <a:off x="284225" y="68804"/>
          <a:ext cx="397916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03" tIns="0" rIns="1504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數位證券業務員</a:t>
          </a:r>
          <a:endParaRPr lang="zh-TW" altLang="en-US" sz="2200" b="1" kern="1200" dirty="0"/>
        </a:p>
      </dsp:txBody>
      <dsp:txXfrm>
        <a:off x="315928" y="100507"/>
        <a:ext cx="3915755" cy="586034"/>
      </dsp:txXfrm>
    </dsp:sp>
    <dsp:sp modelId="{46F0323A-D0C9-4BAB-B7C4-7B7FE6A3C12D}">
      <dsp:nvSpPr>
        <dsp:cNvPr id="0" name=""/>
        <dsp:cNvSpPr/>
      </dsp:nvSpPr>
      <dsp:spPr>
        <a:xfrm>
          <a:off x="0" y="1893870"/>
          <a:ext cx="5684517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182" tIns="458216" rIns="44118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2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朝向業務管理職發展</a:t>
          </a:r>
          <a:endParaRPr lang="zh-TW" altLang="en-US" sz="2200" b="1" kern="1200" dirty="0">
            <a:solidFill>
              <a:srgbClr val="0070C0"/>
            </a:solidFill>
          </a:endParaRPr>
        </a:p>
      </dsp:txBody>
      <dsp:txXfrm>
        <a:off x="0" y="1893870"/>
        <a:ext cx="5684517" cy="1056825"/>
      </dsp:txXfrm>
    </dsp:sp>
    <dsp:sp modelId="{62CD9AF1-9522-4856-9526-B666BF9AF76F}">
      <dsp:nvSpPr>
        <dsp:cNvPr id="0" name=""/>
        <dsp:cNvSpPr/>
      </dsp:nvSpPr>
      <dsp:spPr>
        <a:xfrm>
          <a:off x="284225" y="1569150"/>
          <a:ext cx="397916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03" tIns="0" rIns="1504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轉型為管理職</a:t>
          </a:r>
          <a:endParaRPr lang="zh-TW" altLang="en-US" sz="2200" b="1" kern="1200" dirty="0"/>
        </a:p>
      </dsp:txBody>
      <dsp:txXfrm>
        <a:off x="315928" y="1600853"/>
        <a:ext cx="3915755" cy="586034"/>
      </dsp:txXfrm>
    </dsp:sp>
    <dsp:sp modelId="{8FB342F9-40BE-45B0-8155-B0B41CC7BF9E}">
      <dsp:nvSpPr>
        <dsp:cNvPr id="0" name=""/>
        <dsp:cNvSpPr/>
      </dsp:nvSpPr>
      <dsp:spPr>
        <a:xfrm>
          <a:off x="0" y="3426401"/>
          <a:ext cx="5684517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182" tIns="458216" rIns="44118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2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投顧分析師、投信基金經理人等</a:t>
          </a:r>
          <a:endParaRPr lang="zh-TW" altLang="en-US" sz="2200" b="1" kern="1200" dirty="0">
            <a:solidFill>
              <a:srgbClr val="0070C0"/>
            </a:solidFill>
          </a:endParaRPr>
        </a:p>
      </dsp:txBody>
      <dsp:txXfrm>
        <a:off x="0" y="3426401"/>
        <a:ext cx="5684517" cy="1056825"/>
      </dsp:txXfrm>
    </dsp:sp>
    <dsp:sp modelId="{7A8C01FC-E062-49A6-AC2B-A7BB13C9D313}">
      <dsp:nvSpPr>
        <dsp:cNvPr id="0" name=""/>
        <dsp:cNvSpPr/>
      </dsp:nvSpPr>
      <dsp:spPr>
        <a:xfrm>
          <a:off x="284225" y="3069494"/>
          <a:ext cx="397916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03" tIns="0" rIns="1504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晉身分析師或操盤人 </a:t>
          </a:r>
          <a:endParaRPr lang="zh-TW" altLang="en-US" sz="2200" b="1" kern="1200" dirty="0"/>
        </a:p>
      </dsp:txBody>
      <dsp:txXfrm>
        <a:off x="315928" y="3101197"/>
        <a:ext cx="3915755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7E9FF-4876-430A-B958-78EE0DD2640D}">
      <dsp:nvSpPr>
        <dsp:cNvPr id="0" name=""/>
        <dsp:cNvSpPr/>
      </dsp:nvSpPr>
      <dsp:spPr>
        <a:xfrm>
          <a:off x="0" y="384380"/>
          <a:ext cx="5684517" cy="105682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1182" tIns="458216" rIns="44118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2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朝向</a:t>
          </a:r>
          <a:r>
            <a:rPr lang="zh-TW" altLang="en-US" sz="22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教授理財投資為業</a:t>
          </a:r>
          <a:endParaRPr lang="zh-TW" altLang="en-US" sz="2200" b="1" kern="1200" dirty="0">
            <a:solidFill>
              <a:srgbClr val="0070C0"/>
            </a:solidFill>
          </a:endParaRPr>
        </a:p>
      </dsp:txBody>
      <dsp:txXfrm>
        <a:off x="0" y="384380"/>
        <a:ext cx="5684517" cy="1056825"/>
      </dsp:txXfrm>
    </dsp:sp>
    <dsp:sp modelId="{24B2EE9E-EA86-4B55-826C-BE4EAA6FB695}">
      <dsp:nvSpPr>
        <dsp:cNvPr id="0" name=""/>
        <dsp:cNvSpPr/>
      </dsp:nvSpPr>
      <dsp:spPr>
        <a:xfrm>
          <a:off x="284225" y="68804"/>
          <a:ext cx="397916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03" tIns="0" rIns="1504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理財投資講師</a:t>
          </a:r>
          <a:endParaRPr lang="zh-TW" altLang="en-US" sz="2200" b="1" kern="1200" dirty="0"/>
        </a:p>
      </dsp:txBody>
      <dsp:txXfrm>
        <a:off x="315928" y="100507"/>
        <a:ext cx="3915755" cy="586034"/>
      </dsp:txXfrm>
    </dsp:sp>
    <dsp:sp modelId="{46F0323A-D0C9-4BAB-B7C4-7B7FE6A3C12D}">
      <dsp:nvSpPr>
        <dsp:cNvPr id="0" name=""/>
        <dsp:cNvSpPr/>
      </dsp:nvSpPr>
      <dsp:spPr>
        <a:xfrm>
          <a:off x="0" y="1893870"/>
          <a:ext cx="5684517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182" tIns="458216" rIns="44118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交易員或公司投資長等等</a:t>
          </a:r>
        </a:p>
      </dsp:txBody>
      <dsp:txXfrm>
        <a:off x="0" y="1893870"/>
        <a:ext cx="5684517" cy="1056825"/>
      </dsp:txXfrm>
    </dsp:sp>
    <dsp:sp modelId="{62CD9AF1-9522-4856-9526-B666BF9AF76F}">
      <dsp:nvSpPr>
        <dsp:cNvPr id="0" name=""/>
        <dsp:cNvSpPr/>
      </dsp:nvSpPr>
      <dsp:spPr>
        <a:xfrm>
          <a:off x="284225" y="1569150"/>
          <a:ext cx="397916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03" tIns="0" rIns="1504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其他金融專業職</a:t>
          </a:r>
        </a:p>
      </dsp:txBody>
      <dsp:txXfrm>
        <a:off x="315928" y="1600853"/>
        <a:ext cx="3915755" cy="586034"/>
      </dsp:txXfrm>
    </dsp:sp>
    <dsp:sp modelId="{8FB342F9-40BE-45B0-8155-B0B41CC7BF9E}">
      <dsp:nvSpPr>
        <dsp:cNvPr id="0" name=""/>
        <dsp:cNvSpPr/>
      </dsp:nvSpPr>
      <dsp:spPr>
        <a:xfrm>
          <a:off x="0" y="3426401"/>
          <a:ext cx="5684517" cy="105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1182" tIns="458216" rIns="441182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b="1" kern="1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全職操盤以投資為業</a:t>
          </a:r>
        </a:p>
      </dsp:txBody>
      <dsp:txXfrm>
        <a:off x="0" y="3426401"/>
        <a:ext cx="5684517" cy="1056825"/>
      </dsp:txXfrm>
    </dsp:sp>
    <dsp:sp modelId="{7A8C01FC-E062-49A6-AC2B-A7BB13C9D313}">
      <dsp:nvSpPr>
        <dsp:cNvPr id="0" name=""/>
        <dsp:cNvSpPr/>
      </dsp:nvSpPr>
      <dsp:spPr>
        <a:xfrm>
          <a:off x="284225" y="3069494"/>
          <a:ext cx="3979161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403" tIns="0" rIns="150403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快樂投資人</a:t>
          </a:r>
          <a:r>
            <a:rPr lang="zh-TW" altLang="zh-TW" sz="2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endParaRPr lang="zh-TW" altLang="en-US" sz="2200" b="1" kern="1200" dirty="0"/>
        </a:p>
      </dsp:txBody>
      <dsp:txXfrm>
        <a:off x="315928" y="3101197"/>
        <a:ext cx="3915755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42B40-3A6D-456D-82AD-67DE491C15CF}">
      <dsp:nvSpPr>
        <dsp:cNvPr id="0" name=""/>
        <dsp:cNvSpPr/>
      </dsp:nvSpPr>
      <dsp:spPr>
        <a:xfrm>
          <a:off x="53876" y="0"/>
          <a:ext cx="3897645" cy="556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b="1" i="0" u="none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證券專業知識 </a:t>
          </a:r>
          <a:endParaRPr lang="zh-TW" altLang="en-US" sz="1800" b="1" i="0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證券業務</a:t>
          </a:r>
          <a:r>
            <a:rPr lang="zh-TW" altLang="en-US" sz="1800" b="1" i="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實務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行銷技巧傳授</a:t>
          </a:r>
          <a:endParaRPr lang="zh-TW" altLang="en-US" sz="1800" b="1" i="0" u="none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i="0" u="none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職場核心</a:t>
          </a:r>
          <a:r>
            <a:rPr lang="zh-TW" altLang="en-US" sz="1800" b="1" i="0" u="none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職能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200" b="0" i="0" u="none" kern="1200" dirty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 dirty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b="0" i="0" u="none" kern="1200" dirty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 dirty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00" kern="1200" dirty="0"/>
        </a:p>
      </dsp:txBody>
      <dsp:txXfrm>
        <a:off x="53876" y="2224912"/>
        <a:ext cx="3897645" cy="2224912"/>
      </dsp:txXfrm>
    </dsp:sp>
    <dsp:sp modelId="{E49CB995-3134-4426-B434-B120F42E377F}">
      <dsp:nvSpPr>
        <dsp:cNvPr id="0" name=""/>
        <dsp:cNvSpPr/>
      </dsp:nvSpPr>
      <dsp:spPr>
        <a:xfrm>
          <a:off x="1192817" y="374282"/>
          <a:ext cx="1443376" cy="146286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3CAEC-D639-46F3-86A7-09ACBC48B139}">
      <dsp:nvSpPr>
        <dsp:cNvPr id="0" name=""/>
        <dsp:cNvSpPr/>
      </dsp:nvSpPr>
      <dsp:spPr>
        <a:xfrm>
          <a:off x="4064007" y="0"/>
          <a:ext cx="3897645" cy="556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每天盤勢分析</a:t>
          </a:r>
          <a:endParaRPr kumimoji="0"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實習心得週報</a:t>
          </a:r>
          <a:endParaRPr kumimoji="0"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期中成果報告</a:t>
          </a:r>
          <a:endParaRPr kumimoji="0" lang="en-US" altLang="zh-TW" sz="1800" b="1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不定時電話訪談</a:t>
          </a:r>
          <a:endParaRPr lang="zh-TW" altLang="en-US" sz="1800" kern="1200" dirty="0"/>
        </a:p>
      </dsp:txBody>
      <dsp:txXfrm>
        <a:off x="4064007" y="2224912"/>
        <a:ext cx="3897645" cy="2224912"/>
      </dsp:txXfrm>
    </dsp:sp>
    <dsp:sp modelId="{11F7E585-226A-409A-8868-2FCD1C5733C1}">
      <dsp:nvSpPr>
        <dsp:cNvPr id="0" name=""/>
        <dsp:cNvSpPr/>
      </dsp:nvSpPr>
      <dsp:spPr>
        <a:xfrm>
          <a:off x="5337937" y="389063"/>
          <a:ext cx="1537951" cy="138540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EDB31-CA51-4D44-838C-BC5341BB336B}">
      <dsp:nvSpPr>
        <dsp:cNvPr id="0" name=""/>
        <dsp:cNvSpPr/>
      </dsp:nvSpPr>
      <dsp:spPr>
        <a:xfrm>
          <a:off x="8034159" y="0"/>
          <a:ext cx="3897645" cy="55622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實習期間表現</a:t>
          </a:r>
          <a:endParaRPr kumimoji="0" lang="en-US" altLang="zh-TW" sz="1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800" b="1" kern="12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優秀者，經評估</a:t>
          </a:r>
          <a:r>
            <a:rPr kumimoji="0" lang="zh-TW" altLang="en-US" sz="1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將任用</a:t>
          </a:r>
          <a:endParaRPr kumimoji="0" lang="en-US" altLang="zh-TW" sz="1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zh-TW" altLang="en-US" sz="1800" b="1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為正式員工</a:t>
          </a:r>
          <a:endParaRPr kumimoji="0" lang="en-US" altLang="zh-TW" sz="1800" b="1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034159" y="2224912"/>
        <a:ext cx="3897645" cy="2224912"/>
      </dsp:txXfrm>
    </dsp:sp>
    <dsp:sp modelId="{B641C002-C5B3-4899-BEE9-F3A3360C3106}">
      <dsp:nvSpPr>
        <dsp:cNvPr id="0" name=""/>
        <dsp:cNvSpPr/>
      </dsp:nvSpPr>
      <dsp:spPr>
        <a:xfrm>
          <a:off x="9236737" y="374273"/>
          <a:ext cx="1601094" cy="15660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7F89D-2763-47BF-8CCA-141E0FBF6290}">
      <dsp:nvSpPr>
        <dsp:cNvPr id="0" name=""/>
        <dsp:cNvSpPr/>
      </dsp:nvSpPr>
      <dsp:spPr>
        <a:xfrm>
          <a:off x="-19" y="4165827"/>
          <a:ext cx="11931843" cy="1384799"/>
        </a:xfrm>
        <a:prstGeom prst="rightArrow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4D5E5-3B4D-4B8E-A4A3-0C1F928DBCCD}" type="datetimeFigureOut">
              <a:rPr lang="zh-CN" altLang="en-US" smtClean="0"/>
              <a:t>2025/11/27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863F-CA06-4836-8D8B-367ABF545B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7783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FD5DE-8978-4698-AD1E-0DA988AEE451}" type="datetimeFigureOut">
              <a:rPr lang="en-CA" smtClean="0"/>
              <a:t>2025-11-27</a:t>
            </a:fld>
            <a:endParaRPr lang="en-CA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CA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BCD9C-1489-43C4-88E4-A8B224803E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3025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BCD9C-1489-43C4-88E4-A8B224803E1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81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BCD9C-1489-43C4-88E4-A8B224803E1A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6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BCD9C-1489-43C4-88E4-A8B224803E1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484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F272-86F7-4551-92F0-5CF19580262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298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4949D06-1377-4A23-8E6C-15D88FB8D7C4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201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589F59A6-EAA4-4453-BDBB-C5DD65C44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14" y="-185199"/>
            <a:ext cx="2755886" cy="12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2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7CB8F-10FE-4A71-BBA8-17C4D4E9B33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86913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2B834-19E9-4064-8AC5-8A65698840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715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5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 userDrawn="1"/>
        </p:nvSpPr>
        <p:spPr>
          <a:xfrm>
            <a:off x="1" y="0"/>
            <a:ext cx="4588503" cy="6858000"/>
          </a:xfrm>
          <a:custGeom>
            <a:avLst/>
            <a:gdLst>
              <a:gd name="connsiteX0" fmla="*/ 0 w 4588503"/>
              <a:gd name="connsiteY0" fmla="*/ 0 h 6858000"/>
              <a:gd name="connsiteX1" fmla="*/ 2874003 w 4588503"/>
              <a:gd name="connsiteY1" fmla="*/ 0 h 6858000"/>
              <a:gd name="connsiteX2" fmla="*/ 4588503 w 4588503"/>
              <a:gd name="connsiteY2" fmla="*/ 6858000 h 6858000"/>
              <a:gd name="connsiteX3" fmla="*/ 0 w 458850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8503" h="6858000">
                <a:moveTo>
                  <a:pt x="0" y="0"/>
                </a:moveTo>
                <a:lnTo>
                  <a:pt x="2874003" y="0"/>
                </a:lnTo>
                <a:lnTo>
                  <a:pt x="45885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400"/>
          </a:p>
        </p:txBody>
      </p:sp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767" y="258233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3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2B834-19E9-4064-8AC5-8A656988401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9372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8/21/18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CBA6B-F4D0-4D60-8A10-8E3EB05F27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599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>
            <a:extLst>
              <a:ext uri="{FF2B5EF4-FFF2-40B4-BE49-F238E27FC236}">
                <a16:creationId xmlns:a16="http://schemas.microsoft.com/office/drawing/2014/main" id="{4813DF00-80A9-4720-A551-F815C436BC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3"/>
          <a:stretch/>
        </p:blipFill>
        <p:spPr>
          <a:xfrm>
            <a:off x="0" y="57518"/>
            <a:ext cx="12191998" cy="6796324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29030" y="0"/>
            <a:ext cx="4185394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 userDrawn="1"/>
        </p:nvSpPr>
        <p:spPr>
          <a:xfrm>
            <a:off x="4156364" y="0"/>
            <a:ext cx="1311730" cy="6858000"/>
          </a:xfrm>
          <a:prstGeom prst="triangle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0572749" y="0"/>
            <a:ext cx="1619249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9261018" y="0"/>
            <a:ext cx="1311730" cy="6858000"/>
          </a:xfrm>
          <a:prstGeom prst="triangle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87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8" name="等腰三角形 7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E06625D-14DF-4099-8F4D-7DE53C1D0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14" y="-185199"/>
            <a:ext cx="2755886" cy="12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4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 rot="10800000">
            <a:off x="-23765" y="0"/>
            <a:ext cx="1976372" cy="6858000"/>
            <a:chOff x="10215628" y="0"/>
            <a:chExt cx="1976372" cy="6858000"/>
          </a:xfrm>
        </p:grpSpPr>
        <p:sp>
          <p:nvSpPr>
            <p:cNvPr id="4" name="等腰三角形 3"/>
            <p:cNvSpPr/>
            <p:nvPr/>
          </p:nvSpPr>
          <p:spPr>
            <a:xfrm>
              <a:off x="10743436" y="0"/>
              <a:ext cx="1448564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0215628" y="0"/>
              <a:ext cx="1976372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10215628" y="0"/>
            <a:ext cx="1976372" cy="6858000"/>
            <a:chOff x="10215628" y="0"/>
            <a:chExt cx="1976372" cy="6858000"/>
          </a:xfrm>
        </p:grpSpPr>
        <p:sp>
          <p:nvSpPr>
            <p:cNvPr id="7" name="等腰三角形 6"/>
            <p:cNvSpPr/>
            <p:nvPr/>
          </p:nvSpPr>
          <p:spPr>
            <a:xfrm>
              <a:off x="10743436" y="0"/>
              <a:ext cx="1448564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10215628" y="0"/>
              <a:ext cx="1976372" cy="6858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10" name="等腰三角形 9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F4D9A79-9E38-4950-B388-0F5A5BA9F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14" y="-185199"/>
            <a:ext cx="2755886" cy="12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8" name="等腰三角形 7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4" b="42811"/>
          <a:stretch/>
        </p:blipFill>
        <p:spPr>
          <a:xfrm>
            <a:off x="0" y="4457700"/>
            <a:ext cx="12192000" cy="2400300"/>
          </a:xfrm>
          <a:prstGeom prst="rect">
            <a:avLst/>
          </a:prstGeom>
        </p:spPr>
      </p:pic>
      <p:sp>
        <p:nvSpPr>
          <p:cNvPr id="12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68F4BEF-EC6B-4572-BEC9-B2FD396226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14" y="-185199"/>
            <a:ext cx="2755886" cy="12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3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890B8C5-F92B-4755-B269-061CA8790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r="15722"/>
          <a:stretch/>
        </p:blipFill>
        <p:spPr>
          <a:xfrm>
            <a:off x="-36647" y="0"/>
            <a:ext cx="12228647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36647" y="0"/>
            <a:ext cx="1221105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CCB23AEB-3F99-4D65-ADD1-AEA869D50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05" y="-244563"/>
            <a:ext cx="2942698" cy="13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5278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10" name="等腰三角形 9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流程图: 文档 5"/>
          <p:cNvSpPr/>
          <p:nvPr userDrawn="1"/>
        </p:nvSpPr>
        <p:spPr>
          <a:xfrm rot="10800000">
            <a:off x="-19050" y="2838450"/>
            <a:ext cx="12211050" cy="401955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7295E9F-2506-4D04-B97B-7AE4833EE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05" y="-244563"/>
            <a:ext cx="2942698" cy="13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r="5278"/>
          <a:stretch/>
        </p:blipFill>
        <p:spPr>
          <a:xfrm>
            <a:off x="-19050" y="0"/>
            <a:ext cx="1221105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9050" y="0"/>
            <a:ext cx="1221105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667536" y="361949"/>
            <a:ext cx="663396" cy="533401"/>
            <a:chOff x="1200936" y="571499"/>
            <a:chExt cx="837414" cy="673320"/>
          </a:xfrm>
        </p:grpSpPr>
        <p:sp>
          <p:nvSpPr>
            <p:cNvPr id="9" name="等腰三角形 8"/>
            <p:cNvSpPr/>
            <p:nvPr/>
          </p:nvSpPr>
          <p:spPr>
            <a:xfrm rot="2138863">
              <a:off x="1257300" y="571500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793502">
              <a:off x="1200936" y="571499"/>
              <a:ext cx="781050" cy="673319"/>
            </a:xfrm>
            <a:prstGeom prst="triangle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614725" y="1134733"/>
            <a:ext cx="3171051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流程图: 文档 11"/>
          <p:cNvSpPr/>
          <p:nvPr userDrawn="1"/>
        </p:nvSpPr>
        <p:spPr>
          <a:xfrm rot="10800000" flipH="1">
            <a:off x="-19050" y="2838450"/>
            <a:ext cx="12211050" cy="401955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1339091" y="522967"/>
            <a:ext cx="3048000" cy="39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zh-CN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BD607C1-1560-4DDB-8A1A-8B55A00CE7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705" y="-244563"/>
            <a:ext cx="2942698" cy="13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8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5E8BD-FAB3-4CB2-98CF-AF56B7A649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93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43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58" r:id="rId5"/>
    <p:sldLayoutId id="2147483659" r:id="rId6"/>
    <p:sldLayoutId id="2147483660" r:id="rId7"/>
    <p:sldLayoutId id="2147483661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1113" y="3889577"/>
            <a:ext cx="5088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190EFC"/>
                </a:solidFill>
                <a:latin typeface="+mj-ea"/>
                <a:ea typeface="+mj-ea"/>
              </a:rPr>
              <a:t>校園實習說明會</a:t>
            </a:r>
            <a:endParaRPr lang="zh-CN" altLang="en-US" sz="4800" b="1" dirty="0">
              <a:solidFill>
                <a:srgbClr val="190EFC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8533" y="4929194"/>
            <a:ext cx="8112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華南永昌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證券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淡水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分公司</a:t>
            </a:r>
            <a:endParaRPr lang="zh-TW" altLang="zh-TW" sz="2800" b="1" dirty="0">
              <a:solidFill>
                <a:srgbClr val="E648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接连接符 4"/>
          <p:cNvCxnSpPr>
            <a:cxnSpLocks/>
          </p:cNvCxnSpPr>
          <p:nvPr/>
        </p:nvCxnSpPr>
        <p:spPr>
          <a:xfrm>
            <a:off x="454795" y="4857376"/>
            <a:ext cx="3924300" cy="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712345" y="5685459"/>
            <a:ext cx="666750" cy="260902"/>
            <a:chOff x="3829050" y="5612589"/>
            <a:chExt cx="1168400" cy="457200"/>
          </a:xfrm>
          <a:solidFill>
            <a:schemeClr val="accent1"/>
          </a:solidFill>
        </p:grpSpPr>
        <p:sp>
          <p:nvSpPr>
            <p:cNvPr id="7" name="燕尾形 6"/>
            <p:cNvSpPr/>
            <p:nvPr/>
          </p:nvSpPr>
          <p:spPr>
            <a:xfrm>
              <a:off x="38290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燕尾形 7"/>
            <p:cNvSpPr/>
            <p:nvPr/>
          </p:nvSpPr>
          <p:spPr>
            <a:xfrm>
              <a:off x="41846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燕尾形 8"/>
            <p:cNvSpPr/>
            <p:nvPr/>
          </p:nvSpPr>
          <p:spPr>
            <a:xfrm>
              <a:off x="4540250" y="5612589"/>
              <a:ext cx="457200" cy="4572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Freeform 184"/>
          <p:cNvSpPr>
            <a:spLocks noEditPoints="1"/>
          </p:cNvSpPr>
          <p:nvPr/>
        </p:nvSpPr>
        <p:spPr bwMode="auto">
          <a:xfrm>
            <a:off x="543573" y="2563514"/>
            <a:ext cx="930275" cy="1046559"/>
          </a:xfrm>
          <a:custGeom>
            <a:avLst/>
            <a:gdLst/>
            <a:ahLst/>
            <a:cxnLst>
              <a:cxn ang="0">
                <a:pos x="338" y="16"/>
              </a:cxn>
              <a:cxn ang="0">
                <a:pos x="328" y="2"/>
              </a:cxn>
              <a:cxn ang="0">
                <a:pos x="50" y="0"/>
              </a:cxn>
              <a:cxn ang="0">
                <a:pos x="36" y="10"/>
              </a:cxn>
              <a:cxn ang="0">
                <a:pos x="12" y="56"/>
              </a:cxn>
              <a:cxn ang="0">
                <a:pos x="2" y="64"/>
              </a:cxn>
              <a:cxn ang="0">
                <a:pos x="4" y="76"/>
              </a:cxn>
              <a:cxn ang="0">
                <a:pos x="36" y="138"/>
              </a:cxn>
              <a:cxn ang="0">
                <a:pos x="4" y="140"/>
              </a:cxn>
              <a:cxn ang="0">
                <a:pos x="2" y="154"/>
              </a:cxn>
              <a:cxn ang="0">
                <a:pos x="36" y="160"/>
              </a:cxn>
              <a:cxn ang="0">
                <a:pos x="8" y="218"/>
              </a:cxn>
              <a:cxn ang="0">
                <a:pos x="0" y="230"/>
              </a:cxn>
              <a:cxn ang="0">
                <a:pos x="12" y="240"/>
              </a:cxn>
              <a:cxn ang="0">
                <a:pos x="12" y="298"/>
              </a:cxn>
              <a:cxn ang="0">
                <a:pos x="0" y="310"/>
              </a:cxn>
              <a:cxn ang="0">
                <a:pos x="8" y="320"/>
              </a:cxn>
              <a:cxn ang="0">
                <a:pos x="36" y="370"/>
              </a:cxn>
              <a:cxn ang="0">
                <a:pos x="46" y="384"/>
              </a:cxn>
              <a:cxn ang="0">
                <a:pos x="82" y="416"/>
              </a:cxn>
              <a:cxn ang="0">
                <a:pos x="92" y="430"/>
              </a:cxn>
              <a:cxn ang="0">
                <a:pos x="376" y="430"/>
              </a:cxn>
              <a:cxn ang="0">
                <a:pos x="384" y="62"/>
              </a:cxn>
              <a:cxn ang="0">
                <a:pos x="376" y="48"/>
              </a:cxn>
              <a:cxn ang="0">
                <a:pos x="50" y="320"/>
              </a:cxn>
              <a:cxn ang="0">
                <a:pos x="68" y="330"/>
              </a:cxn>
              <a:cxn ang="0">
                <a:pos x="90" y="332"/>
              </a:cxn>
              <a:cxn ang="0">
                <a:pos x="104" y="310"/>
              </a:cxn>
              <a:cxn ang="0">
                <a:pos x="80" y="286"/>
              </a:cxn>
              <a:cxn ang="0">
                <a:pos x="64" y="294"/>
              </a:cxn>
              <a:cxn ang="0">
                <a:pos x="60" y="240"/>
              </a:cxn>
              <a:cxn ang="0">
                <a:pos x="74" y="252"/>
              </a:cxn>
              <a:cxn ang="0">
                <a:pos x="96" y="246"/>
              </a:cxn>
              <a:cxn ang="0">
                <a:pos x="102" y="220"/>
              </a:cxn>
              <a:cxn ang="0">
                <a:pos x="80" y="206"/>
              </a:cxn>
              <a:cxn ang="0">
                <a:pos x="60" y="218"/>
              </a:cxn>
              <a:cxn ang="0">
                <a:pos x="60" y="160"/>
              </a:cxn>
              <a:cxn ang="0">
                <a:pos x="80" y="172"/>
              </a:cxn>
              <a:cxn ang="0">
                <a:pos x="102" y="158"/>
              </a:cxn>
              <a:cxn ang="0">
                <a:pos x="96" y="132"/>
              </a:cxn>
              <a:cxn ang="0">
                <a:pos x="74" y="126"/>
              </a:cxn>
              <a:cxn ang="0">
                <a:pos x="50" y="138"/>
              </a:cxn>
              <a:cxn ang="0">
                <a:pos x="64" y="84"/>
              </a:cxn>
              <a:cxn ang="0">
                <a:pos x="80" y="92"/>
              </a:cxn>
              <a:cxn ang="0">
                <a:pos x="104" y="68"/>
              </a:cxn>
              <a:cxn ang="0">
                <a:pos x="90" y="46"/>
              </a:cxn>
              <a:cxn ang="0">
                <a:pos x="68" y="48"/>
              </a:cxn>
              <a:cxn ang="0">
                <a:pos x="50" y="16"/>
              </a:cxn>
              <a:cxn ang="0">
                <a:pos x="98" y="410"/>
              </a:cxn>
              <a:cxn ang="0">
                <a:pos x="328" y="384"/>
              </a:cxn>
              <a:cxn ang="0">
                <a:pos x="338" y="62"/>
              </a:cxn>
            </a:cxnLst>
            <a:rect l="0" t="0" r="r" b="b"/>
            <a:pathLst>
              <a:path w="384" h="432">
                <a:moveTo>
                  <a:pt x="370" y="48"/>
                </a:moveTo>
                <a:lnTo>
                  <a:pt x="362" y="48"/>
                </a:lnTo>
                <a:lnTo>
                  <a:pt x="338" y="48"/>
                </a:lnTo>
                <a:lnTo>
                  <a:pt x="338" y="16"/>
                </a:lnTo>
                <a:lnTo>
                  <a:pt x="338" y="16"/>
                </a:lnTo>
                <a:lnTo>
                  <a:pt x="336" y="10"/>
                </a:lnTo>
                <a:lnTo>
                  <a:pt x="334" y="4"/>
                </a:lnTo>
                <a:lnTo>
                  <a:pt x="328" y="2"/>
                </a:lnTo>
                <a:lnTo>
                  <a:pt x="322" y="0"/>
                </a:lnTo>
                <a:lnTo>
                  <a:pt x="316" y="0"/>
                </a:lnTo>
                <a:lnTo>
                  <a:pt x="50" y="0"/>
                </a:lnTo>
                <a:lnTo>
                  <a:pt x="50" y="0"/>
                </a:lnTo>
                <a:lnTo>
                  <a:pt x="50" y="0"/>
                </a:lnTo>
                <a:lnTo>
                  <a:pt x="44" y="2"/>
                </a:lnTo>
                <a:lnTo>
                  <a:pt x="40" y="4"/>
                </a:lnTo>
                <a:lnTo>
                  <a:pt x="36" y="10"/>
                </a:lnTo>
                <a:lnTo>
                  <a:pt x="36" y="16"/>
                </a:lnTo>
                <a:lnTo>
                  <a:pt x="36" y="16"/>
                </a:lnTo>
                <a:lnTo>
                  <a:pt x="36" y="56"/>
                </a:lnTo>
                <a:lnTo>
                  <a:pt x="12" y="56"/>
                </a:lnTo>
                <a:lnTo>
                  <a:pt x="12" y="56"/>
                </a:lnTo>
                <a:lnTo>
                  <a:pt x="8" y="58"/>
                </a:lnTo>
                <a:lnTo>
                  <a:pt x="4" y="60"/>
                </a:lnTo>
                <a:lnTo>
                  <a:pt x="2" y="64"/>
                </a:lnTo>
                <a:lnTo>
                  <a:pt x="0" y="68"/>
                </a:lnTo>
                <a:lnTo>
                  <a:pt x="0" y="68"/>
                </a:lnTo>
                <a:lnTo>
                  <a:pt x="2" y="72"/>
                </a:lnTo>
                <a:lnTo>
                  <a:pt x="4" y="76"/>
                </a:lnTo>
                <a:lnTo>
                  <a:pt x="8" y="78"/>
                </a:lnTo>
                <a:lnTo>
                  <a:pt x="12" y="80"/>
                </a:lnTo>
                <a:lnTo>
                  <a:pt x="36" y="80"/>
                </a:lnTo>
                <a:lnTo>
                  <a:pt x="36" y="138"/>
                </a:lnTo>
                <a:lnTo>
                  <a:pt x="12" y="138"/>
                </a:lnTo>
                <a:lnTo>
                  <a:pt x="12" y="138"/>
                </a:lnTo>
                <a:lnTo>
                  <a:pt x="8" y="138"/>
                </a:lnTo>
                <a:lnTo>
                  <a:pt x="4" y="140"/>
                </a:lnTo>
                <a:lnTo>
                  <a:pt x="2" y="144"/>
                </a:lnTo>
                <a:lnTo>
                  <a:pt x="0" y="148"/>
                </a:lnTo>
                <a:lnTo>
                  <a:pt x="0" y="148"/>
                </a:lnTo>
                <a:lnTo>
                  <a:pt x="2" y="154"/>
                </a:lnTo>
                <a:lnTo>
                  <a:pt x="4" y="156"/>
                </a:lnTo>
                <a:lnTo>
                  <a:pt x="8" y="160"/>
                </a:lnTo>
                <a:lnTo>
                  <a:pt x="12" y="160"/>
                </a:lnTo>
                <a:lnTo>
                  <a:pt x="36" y="160"/>
                </a:lnTo>
                <a:lnTo>
                  <a:pt x="36" y="218"/>
                </a:lnTo>
                <a:lnTo>
                  <a:pt x="12" y="218"/>
                </a:lnTo>
                <a:lnTo>
                  <a:pt x="12" y="218"/>
                </a:lnTo>
                <a:lnTo>
                  <a:pt x="8" y="218"/>
                </a:lnTo>
                <a:lnTo>
                  <a:pt x="4" y="222"/>
                </a:lnTo>
                <a:lnTo>
                  <a:pt x="2" y="224"/>
                </a:lnTo>
                <a:lnTo>
                  <a:pt x="0" y="230"/>
                </a:lnTo>
                <a:lnTo>
                  <a:pt x="0" y="230"/>
                </a:lnTo>
                <a:lnTo>
                  <a:pt x="2" y="234"/>
                </a:lnTo>
                <a:lnTo>
                  <a:pt x="4" y="238"/>
                </a:lnTo>
                <a:lnTo>
                  <a:pt x="8" y="240"/>
                </a:lnTo>
                <a:lnTo>
                  <a:pt x="12" y="240"/>
                </a:lnTo>
                <a:lnTo>
                  <a:pt x="36" y="240"/>
                </a:lnTo>
                <a:lnTo>
                  <a:pt x="36" y="298"/>
                </a:lnTo>
                <a:lnTo>
                  <a:pt x="12" y="298"/>
                </a:lnTo>
                <a:lnTo>
                  <a:pt x="12" y="298"/>
                </a:lnTo>
                <a:lnTo>
                  <a:pt x="8" y="300"/>
                </a:lnTo>
                <a:lnTo>
                  <a:pt x="4" y="302"/>
                </a:lnTo>
                <a:lnTo>
                  <a:pt x="2" y="306"/>
                </a:lnTo>
                <a:lnTo>
                  <a:pt x="0" y="310"/>
                </a:lnTo>
                <a:lnTo>
                  <a:pt x="0" y="310"/>
                </a:lnTo>
                <a:lnTo>
                  <a:pt x="2" y="314"/>
                </a:lnTo>
                <a:lnTo>
                  <a:pt x="4" y="318"/>
                </a:lnTo>
                <a:lnTo>
                  <a:pt x="8" y="320"/>
                </a:lnTo>
                <a:lnTo>
                  <a:pt x="12" y="320"/>
                </a:lnTo>
                <a:lnTo>
                  <a:pt x="36" y="320"/>
                </a:lnTo>
                <a:lnTo>
                  <a:pt x="36" y="362"/>
                </a:lnTo>
                <a:lnTo>
                  <a:pt x="36" y="370"/>
                </a:lnTo>
                <a:lnTo>
                  <a:pt x="36" y="370"/>
                </a:lnTo>
                <a:lnTo>
                  <a:pt x="36" y="376"/>
                </a:lnTo>
                <a:lnTo>
                  <a:pt x="40" y="380"/>
                </a:lnTo>
                <a:lnTo>
                  <a:pt x="46" y="384"/>
                </a:lnTo>
                <a:lnTo>
                  <a:pt x="50" y="386"/>
                </a:lnTo>
                <a:lnTo>
                  <a:pt x="82" y="386"/>
                </a:lnTo>
                <a:lnTo>
                  <a:pt x="82" y="410"/>
                </a:lnTo>
                <a:lnTo>
                  <a:pt x="82" y="416"/>
                </a:lnTo>
                <a:lnTo>
                  <a:pt x="82" y="416"/>
                </a:lnTo>
                <a:lnTo>
                  <a:pt x="84" y="422"/>
                </a:lnTo>
                <a:lnTo>
                  <a:pt x="86" y="428"/>
                </a:lnTo>
                <a:lnTo>
                  <a:pt x="92" y="430"/>
                </a:lnTo>
                <a:lnTo>
                  <a:pt x="98" y="432"/>
                </a:lnTo>
                <a:lnTo>
                  <a:pt x="370" y="432"/>
                </a:lnTo>
                <a:lnTo>
                  <a:pt x="370" y="432"/>
                </a:lnTo>
                <a:lnTo>
                  <a:pt x="376" y="430"/>
                </a:lnTo>
                <a:lnTo>
                  <a:pt x="380" y="428"/>
                </a:lnTo>
                <a:lnTo>
                  <a:pt x="384" y="422"/>
                </a:lnTo>
                <a:lnTo>
                  <a:pt x="384" y="416"/>
                </a:lnTo>
                <a:lnTo>
                  <a:pt x="384" y="62"/>
                </a:lnTo>
                <a:lnTo>
                  <a:pt x="384" y="62"/>
                </a:lnTo>
                <a:lnTo>
                  <a:pt x="384" y="56"/>
                </a:lnTo>
                <a:lnTo>
                  <a:pt x="380" y="52"/>
                </a:lnTo>
                <a:lnTo>
                  <a:pt x="376" y="48"/>
                </a:lnTo>
                <a:lnTo>
                  <a:pt x="370" y="48"/>
                </a:lnTo>
                <a:lnTo>
                  <a:pt x="370" y="48"/>
                </a:lnTo>
                <a:close/>
                <a:moveTo>
                  <a:pt x="50" y="362"/>
                </a:moveTo>
                <a:lnTo>
                  <a:pt x="50" y="320"/>
                </a:lnTo>
                <a:lnTo>
                  <a:pt x="60" y="320"/>
                </a:lnTo>
                <a:lnTo>
                  <a:pt x="60" y="320"/>
                </a:lnTo>
                <a:lnTo>
                  <a:pt x="64" y="326"/>
                </a:lnTo>
                <a:lnTo>
                  <a:pt x="68" y="330"/>
                </a:lnTo>
                <a:lnTo>
                  <a:pt x="74" y="332"/>
                </a:lnTo>
                <a:lnTo>
                  <a:pt x="80" y="334"/>
                </a:lnTo>
                <a:lnTo>
                  <a:pt x="80" y="334"/>
                </a:lnTo>
                <a:lnTo>
                  <a:pt x="90" y="332"/>
                </a:lnTo>
                <a:lnTo>
                  <a:pt x="96" y="326"/>
                </a:lnTo>
                <a:lnTo>
                  <a:pt x="102" y="318"/>
                </a:lnTo>
                <a:lnTo>
                  <a:pt x="104" y="310"/>
                </a:lnTo>
                <a:lnTo>
                  <a:pt x="104" y="310"/>
                </a:lnTo>
                <a:lnTo>
                  <a:pt x="102" y="300"/>
                </a:lnTo>
                <a:lnTo>
                  <a:pt x="96" y="292"/>
                </a:lnTo>
                <a:lnTo>
                  <a:pt x="90" y="288"/>
                </a:lnTo>
                <a:lnTo>
                  <a:pt x="80" y="286"/>
                </a:lnTo>
                <a:lnTo>
                  <a:pt x="80" y="286"/>
                </a:lnTo>
                <a:lnTo>
                  <a:pt x="74" y="286"/>
                </a:lnTo>
                <a:lnTo>
                  <a:pt x="68" y="290"/>
                </a:lnTo>
                <a:lnTo>
                  <a:pt x="64" y="294"/>
                </a:lnTo>
                <a:lnTo>
                  <a:pt x="60" y="298"/>
                </a:lnTo>
                <a:lnTo>
                  <a:pt x="50" y="298"/>
                </a:lnTo>
                <a:lnTo>
                  <a:pt x="50" y="240"/>
                </a:lnTo>
                <a:lnTo>
                  <a:pt x="60" y="240"/>
                </a:lnTo>
                <a:lnTo>
                  <a:pt x="60" y="240"/>
                </a:lnTo>
                <a:lnTo>
                  <a:pt x="64" y="246"/>
                </a:lnTo>
                <a:lnTo>
                  <a:pt x="68" y="250"/>
                </a:lnTo>
                <a:lnTo>
                  <a:pt x="74" y="252"/>
                </a:lnTo>
                <a:lnTo>
                  <a:pt x="80" y="252"/>
                </a:lnTo>
                <a:lnTo>
                  <a:pt x="80" y="252"/>
                </a:lnTo>
                <a:lnTo>
                  <a:pt x="90" y="250"/>
                </a:lnTo>
                <a:lnTo>
                  <a:pt x="96" y="246"/>
                </a:lnTo>
                <a:lnTo>
                  <a:pt x="102" y="238"/>
                </a:lnTo>
                <a:lnTo>
                  <a:pt x="104" y="230"/>
                </a:lnTo>
                <a:lnTo>
                  <a:pt x="104" y="230"/>
                </a:lnTo>
                <a:lnTo>
                  <a:pt x="102" y="220"/>
                </a:lnTo>
                <a:lnTo>
                  <a:pt x="96" y="212"/>
                </a:lnTo>
                <a:lnTo>
                  <a:pt x="90" y="208"/>
                </a:lnTo>
                <a:lnTo>
                  <a:pt x="80" y="206"/>
                </a:lnTo>
                <a:lnTo>
                  <a:pt x="80" y="206"/>
                </a:lnTo>
                <a:lnTo>
                  <a:pt x="74" y="206"/>
                </a:lnTo>
                <a:lnTo>
                  <a:pt x="68" y="210"/>
                </a:lnTo>
                <a:lnTo>
                  <a:pt x="64" y="212"/>
                </a:lnTo>
                <a:lnTo>
                  <a:pt x="60" y="218"/>
                </a:lnTo>
                <a:lnTo>
                  <a:pt x="50" y="218"/>
                </a:lnTo>
                <a:lnTo>
                  <a:pt x="50" y="160"/>
                </a:lnTo>
                <a:lnTo>
                  <a:pt x="60" y="160"/>
                </a:lnTo>
                <a:lnTo>
                  <a:pt x="60" y="160"/>
                </a:lnTo>
                <a:lnTo>
                  <a:pt x="64" y="166"/>
                </a:lnTo>
                <a:lnTo>
                  <a:pt x="68" y="168"/>
                </a:lnTo>
                <a:lnTo>
                  <a:pt x="74" y="172"/>
                </a:lnTo>
                <a:lnTo>
                  <a:pt x="80" y="172"/>
                </a:lnTo>
                <a:lnTo>
                  <a:pt x="80" y="172"/>
                </a:lnTo>
                <a:lnTo>
                  <a:pt x="90" y="170"/>
                </a:lnTo>
                <a:lnTo>
                  <a:pt x="96" y="166"/>
                </a:lnTo>
                <a:lnTo>
                  <a:pt x="102" y="158"/>
                </a:lnTo>
                <a:lnTo>
                  <a:pt x="104" y="148"/>
                </a:lnTo>
                <a:lnTo>
                  <a:pt x="104" y="148"/>
                </a:lnTo>
                <a:lnTo>
                  <a:pt x="102" y="140"/>
                </a:lnTo>
                <a:lnTo>
                  <a:pt x="96" y="132"/>
                </a:lnTo>
                <a:lnTo>
                  <a:pt x="90" y="128"/>
                </a:lnTo>
                <a:lnTo>
                  <a:pt x="80" y="126"/>
                </a:lnTo>
                <a:lnTo>
                  <a:pt x="80" y="126"/>
                </a:lnTo>
                <a:lnTo>
                  <a:pt x="74" y="126"/>
                </a:lnTo>
                <a:lnTo>
                  <a:pt x="68" y="128"/>
                </a:lnTo>
                <a:lnTo>
                  <a:pt x="64" y="132"/>
                </a:lnTo>
                <a:lnTo>
                  <a:pt x="60" y="138"/>
                </a:lnTo>
                <a:lnTo>
                  <a:pt x="50" y="138"/>
                </a:lnTo>
                <a:lnTo>
                  <a:pt x="50" y="80"/>
                </a:lnTo>
                <a:lnTo>
                  <a:pt x="60" y="80"/>
                </a:lnTo>
                <a:lnTo>
                  <a:pt x="60" y="80"/>
                </a:lnTo>
                <a:lnTo>
                  <a:pt x="64" y="84"/>
                </a:lnTo>
                <a:lnTo>
                  <a:pt x="68" y="88"/>
                </a:lnTo>
                <a:lnTo>
                  <a:pt x="74" y="90"/>
                </a:lnTo>
                <a:lnTo>
                  <a:pt x="80" y="92"/>
                </a:lnTo>
                <a:lnTo>
                  <a:pt x="80" y="92"/>
                </a:lnTo>
                <a:lnTo>
                  <a:pt x="90" y="90"/>
                </a:lnTo>
                <a:lnTo>
                  <a:pt x="96" y="84"/>
                </a:lnTo>
                <a:lnTo>
                  <a:pt x="102" y="78"/>
                </a:lnTo>
                <a:lnTo>
                  <a:pt x="104" y="68"/>
                </a:lnTo>
                <a:lnTo>
                  <a:pt x="104" y="68"/>
                </a:lnTo>
                <a:lnTo>
                  <a:pt x="102" y="60"/>
                </a:lnTo>
                <a:lnTo>
                  <a:pt x="96" y="52"/>
                </a:lnTo>
                <a:lnTo>
                  <a:pt x="90" y="46"/>
                </a:lnTo>
                <a:lnTo>
                  <a:pt x="80" y="44"/>
                </a:lnTo>
                <a:lnTo>
                  <a:pt x="80" y="44"/>
                </a:lnTo>
                <a:lnTo>
                  <a:pt x="74" y="46"/>
                </a:lnTo>
                <a:lnTo>
                  <a:pt x="68" y="48"/>
                </a:lnTo>
                <a:lnTo>
                  <a:pt x="64" y="52"/>
                </a:lnTo>
                <a:lnTo>
                  <a:pt x="60" y="56"/>
                </a:lnTo>
                <a:lnTo>
                  <a:pt x="50" y="56"/>
                </a:lnTo>
                <a:lnTo>
                  <a:pt x="50" y="16"/>
                </a:lnTo>
                <a:lnTo>
                  <a:pt x="316" y="16"/>
                </a:lnTo>
                <a:lnTo>
                  <a:pt x="316" y="362"/>
                </a:lnTo>
                <a:lnTo>
                  <a:pt x="50" y="362"/>
                </a:lnTo>
                <a:close/>
                <a:moveTo>
                  <a:pt x="98" y="410"/>
                </a:moveTo>
                <a:lnTo>
                  <a:pt x="98" y="386"/>
                </a:lnTo>
                <a:lnTo>
                  <a:pt x="322" y="386"/>
                </a:lnTo>
                <a:lnTo>
                  <a:pt x="322" y="386"/>
                </a:lnTo>
                <a:lnTo>
                  <a:pt x="328" y="384"/>
                </a:lnTo>
                <a:lnTo>
                  <a:pt x="334" y="380"/>
                </a:lnTo>
                <a:lnTo>
                  <a:pt x="336" y="376"/>
                </a:lnTo>
                <a:lnTo>
                  <a:pt x="338" y="370"/>
                </a:lnTo>
                <a:lnTo>
                  <a:pt x="338" y="62"/>
                </a:lnTo>
                <a:lnTo>
                  <a:pt x="362" y="62"/>
                </a:lnTo>
                <a:lnTo>
                  <a:pt x="362" y="410"/>
                </a:lnTo>
                <a:lnTo>
                  <a:pt x="98" y="41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30B288CC-318C-4616-A248-341DC5C31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238" y="-152408"/>
            <a:ext cx="2853762" cy="13376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8451" y="5524231"/>
            <a:ext cx="366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協理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許志宇　   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6979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2343373"/>
            <a:ext cx="3453964" cy="3624499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95400" y="489500"/>
            <a:ext cx="4614746" cy="3937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銀行證券櫃檯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3" name="Rectangle 13">
            <a:extLst>
              <a:ext uri="{FF2B5EF4-FFF2-40B4-BE49-F238E27FC236}">
                <a16:creationId xmlns:a16="http://schemas.microsoft.com/office/drawing/2014/main" id="{FE0122D2-F09F-4C1E-A01B-5B0947755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411" y="4654367"/>
            <a:ext cx="1273031" cy="526375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不限用途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款項借貸</a:t>
            </a:r>
          </a:p>
        </p:txBody>
      </p:sp>
      <p:sp>
        <p:nvSpPr>
          <p:cNvPr id="267" name="Rectangle 13">
            <a:extLst>
              <a:ext uri="{FF2B5EF4-FFF2-40B4-BE49-F238E27FC236}">
                <a16:creationId xmlns:a16="http://schemas.microsoft.com/office/drawing/2014/main" id="{8369BA66-785C-4AE2-AAF0-5A4D19923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440" y="5477888"/>
            <a:ext cx="1289390" cy="452650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共同銷售</a:t>
            </a:r>
            <a:r>
              <a:rPr lang="en-US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產險</a:t>
            </a:r>
            <a:r>
              <a:rPr lang="zh-TW" altLang="en-US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信用卡</a:t>
            </a:r>
            <a:endParaRPr lang="zh-TW" alt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8" name="文字方塊 276">
            <a:extLst>
              <a:ext uri="{FF2B5EF4-FFF2-40B4-BE49-F238E27FC236}">
                <a16:creationId xmlns:a16="http://schemas.microsoft.com/office/drawing/2014/main" id="{2E6A0210-12BC-4550-A6E1-1F396FCD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151" y="1544364"/>
            <a:ext cx="492443" cy="158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9C622BCE-1EC3-411A-BDAC-ACE9BC0B3CDF}"/>
              </a:ext>
            </a:extLst>
          </p:cNvPr>
          <p:cNvSpPr/>
          <p:nvPr/>
        </p:nvSpPr>
        <p:spPr>
          <a:xfrm>
            <a:off x="3988915" y="2356811"/>
            <a:ext cx="651683" cy="3617861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9" name="文字方塊 128"/>
          <p:cNvSpPr txBox="1"/>
          <p:nvPr/>
        </p:nvSpPr>
        <p:spPr bwMode="auto">
          <a:xfrm>
            <a:off x="223516" y="1656533"/>
            <a:ext cx="4720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186</a:t>
            </a:r>
            <a:r>
              <a:rPr lang="zh-TW" alt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個銀行通路據點</a:t>
            </a:r>
          </a:p>
        </p:txBody>
      </p:sp>
      <p:sp>
        <p:nvSpPr>
          <p:cNvPr id="131" name="AutoShape 26">
            <a:extLst>
              <a:ext uri="{FF2B5EF4-FFF2-40B4-BE49-F238E27FC236}">
                <a16:creationId xmlns:a16="http://schemas.microsoft.com/office/drawing/2014/main" id="{0A38B595-1BFB-4FD5-A33F-CFFABE8660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84233" y="3892855"/>
            <a:ext cx="2844463" cy="484375"/>
          </a:xfrm>
          <a:prstGeom prst="triangle">
            <a:avLst>
              <a:gd name="adj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zh-TW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2" name="Rectangle 6">
            <a:extLst>
              <a:ext uri="{FF2B5EF4-FFF2-40B4-BE49-F238E27FC236}">
                <a16:creationId xmlns:a16="http://schemas.microsoft.com/office/drawing/2014/main" id="{A114C5DB-EC0B-4E55-AB25-A3CA873B8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1411" y="2285997"/>
            <a:ext cx="1273031" cy="493840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經紀</a:t>
            </a:r>
            <a:endParaRPr lang="zh-TW" altLang="en-US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" name="Rectangle 7">
            <a:extLst>
              <a:ext uri="{FF2B5EF4-FFF2-40B4-BE49-F238E27FC236}">
                <a16:creationId xmlns:a16="http://schemas.microsoft.com/office/drawing/2014/main" id="{E432809C-7FE0-475D-A9A0-A93145ABB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820" y="3023752"/>
            <a:ext cx="1273032" cy="499562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期貨</a:t>
            </a:r>
            <a:endParaRPr lang="zh-TW" altLang="en-US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4" name="Rectangle 7">
            <a:extLst>
              <a:ext uri="{FF2B5EF4-FFF2-40B4-BE49-F238E27FC236}">
                <a16:creationId xmlns:a16="http://schemas.microsoft.com/office/drawing/2014/main" id="{60904943-DC1B-4956-AA61-4CBF8BA1A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648" y="2990240"/>
            <a:ext cx="1273033" cy="499562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複委託</a:t>
            </a:r>
          </a:p>
        </p:txBody>
      </p:sp>
      <p:sp>
        <p:nvSpPr>
          <p:cNvPr id="135" name="Rectangle 10">
            <a:extLst>
              <a:ext uri="{FF2B5EF4-FFF2-40B4-BE49-F238E27FC236}">
                <a16:creationId xmlns:a16="http://schemas.microsoft.com/office/drawing/2014/main" id="{910086FF-0954-448D-B9BE-EA15E91B9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7455" y="3793803"/>
            <a:ext cx="1273031" cy="564613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衍生性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商品</a:t>
            </a:r>
          </a:p>
        </p:txBody>
      </p:sp>
      <p:sp>
        <p:nvSpPr>
          <p:cNvPr id="136" name="Rectangle 8">
            <a:extLst>
              <a:ext uri="{FF2B5EF4-FFF2-40B4-BE49-F238E27FC236}">
                <a16:creationId xmlns:a16="http://schemas.microsoft.com/office/drawing/2014/main" id="{79A779B3-EA83-4638-8263-367AC8E1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9648" y="3761590"/>
            <a:ext cx="1279522" cy="585193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財富管理</a:t>
            </a:r>
            <a:endParaRPr lang="en-US" altLang="zh-TW" sz="1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信託基金</a:t>
            </a:r>
            <a:endParaRPr lang="zh-TW" alt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7" name="Rectangle 12">
            <a:extLst>
              <a:ext uri="{FF2B5EF4-FFF2-40B4-BE49-F238E27FC236}">
                <a16:creationId xmlns:a16="http://schemas.microsoft.com/office/drawing/2014/main" id="{C34BF3CB-6017-4F13-8039-1C3EAFDC5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820" y="5478733"/>
            <a:ext cx="1273031" cy="495939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財富管理</a:t>
            </a:r>
            <a:endParaRPr lang="en-US" altLang="zh-TW" sz="16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zh-TW" sz="1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保險代理</a:t>
            </a:r>
            <a:endParaRPr lang="zh-TW" altLang="en-US" sz="16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8" name="Rectangle 11">
            <a:extLst>
              <a:ext uri="{FF2B5EF4-FFF2-40B4-BE49-F238E27FC236}">
                <a16:creationId xmlns:a16="http://schemas.microsoft.com/office/drawing/2014/main" id="{75C40CA7-2F50-4497-BD04-36BE6DB7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24592" y="2259979"/>
            <a:ext cx="1278089" cy="493840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理財產品</a:t>
            </a:r>
          </a:p>
        </p:txBody>
      </p:sp>
      <p:sp>
        <p:nvSpPr>
          <p:cNvPr id="139" name="Rectangle 13">
            <a:extLst>
              <a:ext uri="{FF2B5EF4-FFF2-40B4-BE49-F238E27FC236}">
                <a16:creationId xmlns:a16="http://schemas.microsoft.com/office/drawing/2014/main" id="{1B9384C1-3680-4920-B576-B16DF8014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440" y="4654367"/>
            <a:ext cx="1273031" cy="526375"/>
          </a:xfrm>
          <a:prstGeom prst="rect">
            <a:avLst/>
          </a:prstGeom>
          <a:solidFill>
            <a:srgbClr val="00B050"/>
          </a:solidFill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spcBef>
                <a:spcPts val="638"/>
              </a:spcBef>
              <a:buSzPct val="45000"/>
              <a:defRPr/>
            </a:pP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融資融券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借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貸</a:t>
            </a:r>
          </a:p>
        </p:txBody>
      </p:sp>
      <p:sp>
        <p:nvSpPr>
          <p:cNvPr id="140" name="Rectangle 19">
            <a:extLst>
              <a:ext uri="{FF2B5EF4-FFF2-40B4-BE49-F238E27FC236}">
                <a16:creationId xmlns:a16="http://schemas.microsoft.com/office/drawing/2014/main" id="{C8A27B11-837F-415B-B122-B5AA0BE0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035" y="2935278"/>
            <a:ext cx="523552" cy="219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 anchorCtr="1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67" y="2356811"/>
            <a:ext cx="3515360" cy="3617861"/>
          </a:xfrm>
          <a:prstGeom prst="rect">
            <a:avLst/>
          </a:prstGeom>
        </p:spPr>
      </p:pic>
      <p:sp>
        <p:nvSpPr>
          <p:cNvPr id="143" name="AutoShape 26">
            <a:extLst>
              <a:ext uri="{FF2B5EF4-FFF2-40B4-BE49-F238E27FC236}">
                <a16:creationId xmlns:a16="http://schemas.microsoft.com/office/drawing/2014/main" id="{0A38B595-1BFB-4FD5-A33F-CFFABE8660E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505217" y="3893316"/>
            <a:ext cx="2862701" cy="483451"/>
          </a:xfrm>
          <a:prstGeom prst="triangle">
            <a:avLst>
              <a:gd name="adj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defRPr/>
            </a:pPr>
            <a:endParaRPr lang="zh-TW" altLang="zh-TW" sz="16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4" name="Rectangle 19">
            <a:extLst>
              <a:ext uri="{FF2B5EF4-FFF2-40B4-BE49-F238E27FC236}">
                <a16:creationId xmlns:a16="http://schemas.microsoft.com/office/drawing/2014/main" id="{C8A27B11-837F-415B-B122-B5AA0BE0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2646" y="2935279"/>
            <a:ext cx="523552" cy="163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 anchorCtr="1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endParaRPr kumimoji="1"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5" name="Rectangle 19">
            <a:extLst>
              <a:ext uri="{FF2B5EF4-FFF2-40B4-BE49-F238E27FC236}">
                <a16:creationId xmlns:a16="http://schemas.microsoft.com/office/drawing/2014/main" id="{C8A27B11-837F-415B-B122-B5AA0BE0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231" y="3337171"/>
            <a:ext cx="523552" cy="16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 anchorCtr="1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kumimoji="1"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理財規劃</a:t>
            </a:r>
          </a:p>
        </p:txBody>
      </p:sp>
      <p:sp>
        <p:nvSpPr>
          <p:cNvPr id="6" name="矩形 5"/>
          <p:cNvSpPr/>
          <p:nvPr/>
        </p:nvSpPr>
        <p:spPr>
          <a:xfrm>
            <a:off x="5595125" y="1688978"/>
            <a:ext cx="30021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銀行證券櫃檯</a:t>
            </a:r>
            <a:endParaRPr lang="en-CA" altLang="zh-TW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2" name="矩形 251"/>
          <p:cNvSpPr/>
          <p:nvPr/>
        </p:nvSpPr>
        <p:spPr>
          <a:xfrm>
            <a:off x="9778082" y="1639884"/>
            <a:ext cx="22423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TW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理財服務</a:t>
            </a:r>
            <a:endParaRPr lang="en-CA" altLang="zh-TW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18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框 1"/>
          <p:cNvSpPr txBox="1">
            <a:spLocks noChangeArrowheads="1"/>
          </p:cNvSpPr>
          <p:nvPr/>
        </p:nvSpPr>
        <p:spPr bwMode="auto">
          <a:xfrm>
            <a:off x="550863" y="476250"/>
            <a:ext cx="3290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分公司業務</a:t>
            </a:r>
            <a:endParaRPr lang="zh-CN" altLang="en-US" sz="4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Box 1">
            <a:extLst>
              <a:ext uri="{FF2B5EF4-FFF2-40B4-BE49-F238E27FC236}">
                <a16:creationId xmlns:a16="http://schemas.microsoft.com/office/drawing/2014/main" id="{4D94420D-D5D0-4834-B51D-F140B4320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1700213"/>
            <a:ext cx="10810875" cy="49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8787" indent="-45720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上市、上櫃、興櫃、權證股票</a:t>
            </a:r>
            <a:endParaRPr lang="en-CA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87" indent="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受託買賣(整張,零股,零股定期定額)</a:t>
            </a:r>
          </a:p>
          <a:p>
            <a:pPr marL="458787" indent="-45720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期貨IB業務(含國外期貨)</a:t>
            </a:r>
          </a:p>
          <a:p>
            <a:pPr marL="458787" indent="-45720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外國股票受託買賣(港股,美股,深滬港通)</a:t>
            </a:r>
          </a:p>
          <a:p>
            <a:pPr marL="458787" indent="-45720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融資融券借貸</a:t>
            </a:r>
          </a:p>
          <a:p>
            <a:pPr marL="458787" indent="-45720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財富管理信託基金</a:t>
            </a:r>
          </a:p>
          <a:p>
            <a:pPr marL="458787" indent="-45720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財富管理保險代理</a:t>
            </a:r>
          </a:p>
          <a:p>
            <a:pPr marL="458787" indent="-45720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財富管理借券</a:t>
            </a:r>
          </a:p>
          <a:p>
            <a:pPr marL="458787" indent="-457200"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債券附買回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承銷輔導轉介</a:t>
            </a:r>
          </a:p>
        </p:txBody>
      </p:sp>
      <p:sp>
        <p:nvSpPr>
          <p:cNvPr id="26628" name="Text Box 1"/>
          <p:cNvSpPr txBox="1">
            <a:spLocks noChangeArrowheads="1"/>
          </p:cNvSpPr>
          <p:nvPr/>
        </p:nvSpPr>
        <p:spPr bwMode="auto">
          <a:xfrm>
            <a:off x="7075488" y="1795463"/>
            <a:ext cx="11191875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57200" indent="-4572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T+5借貸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不限用途借貸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</a:pP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共同銷售產險</a:t>
            </a: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</a:t>
            </a:r>
          </a:p>
          <a:p>
            <a:pPr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</a:pPr>
            <a:r>
              <a:rPr lang="zh-TW" altLang="en-US" sz="2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其他經主管機關核准業務</a:t>
            </a:r>
            <a:endParaRPr lang="zh-TW" altLang="zh-TW" sz="2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</a:pPr>
            <a:endParaRPr lang="zh-TW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>
              <a:lnSpc>
                <a:spcPct val="100000"/>
              </a:lnSpc>
              <a:spcBef>
                <a:spcPts val="638"/>
              </a:spcBef>
              <a:spcAft>
                <a:spcPct val="0"/>
              </a:spcAft>
              <a:buClr>
                <a:srgbClr val="E64823"/>
              </a:buClr>
              <a:buSzPct val="122000"/>
              <a:buFont typeface="Arial" panose="020B0604020202020204" pitchFamily="34" charset="0"/>
              <a:buChar char="•"/>
            </a:pPr>
            <a:endParaRPr lang="zh-TW" alt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5602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43100"/>
            <a:ext cx="6935875" cy="340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357442" y="1943100"/>
            <a:ext cx="1834558" cy="340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4D87C3AB-CB81-4A5B-867F-FAF8D9BFFB98}"/>
              </a:ext>
            </a:extLst>
          </p:cNvPr>
          <p:cNvGrpSpPr/>
          <p:nvPr/>
        </p:nvGrpSpPr>
        <p:grpSpPr>
          <a:xfrm>
            <a:off x="931030" y="3027025"/>
            <a:ext cx="1135474" cy="998434"/>
            <a:chOff x="5581650" y="914400"/>
            <a:chExt cx="1104900" cy="971550"/>
          </a:xfrm>
        </p:grpSpPr>
        <p:sp>
          <p:nvSpPr>
            <p:cNvPr id="13" name="矩形 8">
              <a:extLst>
                <a:ext uri="{FF2B5EF4-FFF2-40B4-BE49-F238E27FC236}">
                  <a16:creationId xmlns:a16="http://schemas.microsoft.com/office/drawing/2014/main" id="{FD2633AA-F171-4454-ADE6-835D2823199B}"/>
                </a:ext>
              </a:extLst>
            </p:cNvPr>
            <p:cNvSpPr/>
            <p:nvPr/>
          </p:nvSpPr>
          <p:spPr>
            <a:xfrm>
              <a:off x="5581650" y="914400"/>
              <a:ext cx="1028700" cy="9715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990600"/>
                <a:gd name="connsiteY0" fmla="*/ 0 h 952500"/>
                <a:gd name="connsiteX1" fmla="*/ 990600 w 990600"/>
                <a:gd name="connsiteY1" fmla="*/ 95250 h 952500"/>
                <a:gd name="connsiteX2" fmla="*/ 933450 w 990600"/>
                <a:gd name="connsiteY2" fmla="*/ 762000 h 952500"/>
                <a:gd name="connsiteX3" fmla="*/ 57150 w 990600"/>
                <a:gd name="connsiteY3" fmla="*/ 952500 h 952500"/>
                <a:gd name="connsiteX4" fmla="*/ 0 w 990600"/>
                <a:gd name="connsiteY4" fmla="*/ 0 h 952500"/>
                <a:gd name="connsiteX0" fmla="*/ 0 w 990600"/>
                <a:gd name="connsiteY0" fmla="*/ 0 h 971550"/>
                <a:gd name="connsiteX1" fmla="*/ 990600 w 990600"/>
                <a:gd name="connsiteY1" fmla="*/ 95250 h 971550"/>
                <a:gd name="connsiteX2" fmla="*/ 971550 w 990600"/>
                <a:gd name="connsiteY2" fmla="*/ 971550 h 971550"/>
                <a:gd name="connsiteX3" fmla="*/ 57150 w 990600"/>
                <a:gd name="connsiteY3" fmla="*/ 952500 h 971550"/>
                <a:gd name="connsiteX4" fmla="*/ 0 w 990600"/>
                <a:gd name="connsiteY4" fmla="*/ 0 h 971550"/>
                <a:gd name="connsiteX0" fmla="*/ 38100 w 1028700"/>
                <a:gd name="connsiteY0" fmla="*/ 0 h 971550"/>
                <a:gd name="connsiteX1" fmla="*/ 1028700 w 1028700"/>
                <a:gd name="connsiteY1" fmla="*/ 95250 h 971550"/>
                <a:gd name="connsiteX2" fmla="*/ 1009650 w 1028700"/>
                <a:gd name="connsiteY2" fmla="*/ 971550 h 971550"/>
                <a:gd name="connsiteX3" fmla="*/ 0 w 1028700"/>
                <a:gd name="connsiteY3" fmla="*/ 781050 h 971550"/>
                <a:gd name="connsiteX4" fmla="*/ 38100 w 1028700"/>
                <a:gd name="connsiteY4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971550">
                  <a:moveTo>
                    <a:pt x="38100" y="0"/>
                  </a:moveTo>
                  <a:lnTo>
                    <a:pt x="1028700" y="95250"/>
                  </a:lnTo>
                  <a:lnTo>
                    <a:pt x="1009650" y="971550"/>
                  </a:lnTo>
                  <a:lnTo>
                    <a:pt x="0" y="781050"/>
                  </a:lnTo>
                  <a:lnTo>
                    <a:pt x="3810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8">
              <a:extLst>
                <a:ext uri="{FF2B5EF4-FFF2-40B4-BE49-F238E27FC236}">
                  <a16:creationId xmlns:a16="http://schemas.microsoft.com/office/drawing/2014/main" id="{EE6D53C1-223B-4F5A-AA03-19CC9A38CBB5}"/>
                </a:ext>
              </a:extLst>
            </p:cNvPr>
            <p:cNvSpPr/>
            <p:nvPr/>
          </p:nvSpPr>
          <p:spPr>
            <a:xfrm>
              <a:off x="5581650" y="1028700"/>
              <a:ext cx="1104900" cy="8572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00" h="857250">
                  <a:moveTo>
                    <a:pt x="0" y="133350"/>
                  </a:moveTo>
                  <a:lnTo>
                    <a:pt x="1104900" y="0"/>
                  </a:lnTo>
                  <a:lnTo>
                    <a:pt x="1047750" y="666750"/>
                  </a:lnTo>
                  <a:lnTo>
                    <a:pt x="171450" y="857250"/>
                  </a:lnTo>
                  <a:lnTo>
                    <a:pt x="0" y="13335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文本框 11">
            <a:extLst>
              <a:ext uri="{FF2B5EF4-FFF2-40B4-BE49-F238E27FC236}">
                <a16:creationId xmlns:a16="http://schemas.microsoft.com/office/drawing/2014/main" id="{68193500-5265-4BA6-922B-0D8B4619EF1F}"/>
              </a:ext>
            </a:extLst>
          </p:cNvPr>
          <p:cNvSpPr txBox="1"/>
          <p:nvPr/>
        </p:nvSpPr>
        <p:spPr>
          <a:xfrm>
            <a:off x="1293207" y="3116107"/>
            <a:ext cx="41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</a:rPr>
              <a:t>2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6" name="文本框 21">
            <a:extLst>
              <a:ext uri="{FF2B5EF4-FFF2-40B4-BE49-F238E27FC236}">
                <a16:creationId xmlns:a16="http://schemas.microsoft.com/office/drawing/2014/main" id="{64169AC6-9102-4612-879F-82BE25446F7C}"/>
              </a:ext>
            </a:extLst>
          </p:cNvPr>
          <p:cNvSpPr txBox="1"/>
          <p:nvPr/>
        </p:nvSpPr>
        <p:spPr>
          <a:xfrm>
            <a:off x="2274937" y="3027025"/>
            <a:ext cx="512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理財經紀人</a:t>
            </a:r>
            <a:endParaRPr lang="en-CA" altLang="zh-TW" dirty="0"/>
          </a:p>
          <a:p>
            <a:r>
              <a:rPr lang="zh-TW" altLang="en-US" dirty="0"/>
              <a:t>職涯發展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EB606E-7ADF-47D9-9A24-2166BAA975B4}"/>
              </a:ext>
            </a:extLst>
          </p:cNvPr>
          <p:cNvSpPr/>
          <p:nvPr/>
        </p:nvSpPr>
        <p:spPr>
          <a:xfrm>
            <a:off x="341745" y="184727"/>
            <a:ext cx="4008582" cy="1383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9EBAEC-46AB-4C24-9FE0-91981460D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0"/>
          <a:stretch/>
        </p:blipFill>
        <p:spPr>
          <a:xfrm>
            <a:off x="6579402" y="1943100"/>
            <a:ext cx="3778040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43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9091" y="497388"/>
            <a:ext cx="445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z="4000" dirty="0"/>
              <a:t>為何要選擇證券業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81B7B6-E1EE-40D2-B815-396C03B19DF0}"/>
              </a:ext>
            </a:extLst>
          </p:cNvPr>
          <p:cNvSpPr/>
          <p:nvPr/>
        </p:nvSpPr>
        <p:spPr>
          <a:xfrm>
            <a:off x="611332" y="1112959"/>
            <a:ext cx="49122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ED7A6A73-B15A-4830-B035-78403903A180}"/>
              </a:ext>
            </a:extLst>
          </p:cNvPr>
          <p:cNvSpPr txBox="1">
            <a:spLocks/>
          </p:cNvSpPr>
          <p:nvPr/>
        </p:nvSpPr>
        <p:spPr bwMode="auto">
          <a:xfrm>
            <a:off x="852934" y="1353637"/>
            <a:ext cx="83153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zh-CN"/>
            </a:defPPr>
            <a:lvl1pPr marL="387350" indent="-373063">
              <a:lnSpc>
                <a:spcPct val="109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dirty="0"/>
              <a:t>     銀行、保險、證券之中，金融商品覆蓋範圍最廣者為證券業投資專業領域最廣泛精深、</a:t>
            </a:r>
            <a:r>
              <a:rPr lang="en-US" altLang="zh-TW" dirty="0"/>
              <a:t> </a:t>
            </a:r>
            <a:r>
              <a:rPr lang="zh-TW" altLang="en-US" dirty="0"/>
              <a:t>最佳的金融學習發展領域</a:t>
            </a:r>
            <a:r>
              <a:rPr lang="en-US" altLang="zh-TW" dirty="0"/>
              <a:t>!</a:t>
            </a:r>
          </a:p>
          <a:p>
            <a:endParaRPr lang="en-US" altLang="zh-TW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3F571FF-BD65-4C02-95A9-8D06DE898444}"/>
              </a:ext>
            </a:extLst>
          </p:cNvPr>
          <p:cNvSpPr txBox="1"/>
          <p:nvPr/>
        </p:nvSpPr>
        <p:spPr>
          <a:xfrm>
            <a:off x="4600575" y="4051090"/>
            <a:ext cx="52051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zh-CN"/>
            </a:defPPr>
            <a:lvl1pPr>
              <a:defRPr b="1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lnSpc>
                <a:spcPct val="93000"/>
              </a:lnSpc>
              <a:spcAft>
                <a:spcPts val="1138"/>
              </a:spcAft>
              <a:buClr>
                <a:srgbClr val="E64823"/>
              </a:buClr>
              <a:buSzPct val="12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</a:rPr>
              <a:t>銀行業務範圍：</a:t>
            </a:r>
            <a:endParaRPr lang="en-US" altLang="zh-TW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zh-TW" alt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存款、授信、</a:t>
            </a:r>
            <a:r>
              <a:rPr lang="en-US" altLang="zh-TW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zh-TW" alt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外匯及匯兌</a:t>
            </a:r>
            <a:r>
              <a:rPr lang="en-US" altLang="zh-TW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zh-TW" alt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、信託、理財、基金、保險、信用卡等</a:t>
            </a:r>
            <a:endParaRPr lang="en-US" altLang="zh-TW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589B5DFD-BFE0-4098-B7D5-05B13D3E4038}"/>
              </a:ext>
            </a:extLst>
          </p:cNvPr>
          <p:cNvSpPr txBox="1"/>
          <p:nvPr/>
        </p:nvSpPr>
        <p:spPr>
          <a:xfrm>
            <a:off x="4600575" y="5191794"/>
            <a:ext cx="62958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zh-CN"/>
            </a:defPPr>
            <a:lvl1pPr>
              <a:defRPr b="1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lnSpc>
                <a:spcPct val="93000"/>
              </a:lnSpc>
              <a:spcAft>
                <a:spcPts val="1138"/>
              </a:spcAft>
              <a:buClr>
                <a:srgbClr val="E64823"/>
              </a:buClr>
              <a:buSzPct val="12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r>
              <a:rPr lang="zh-TW" altLang="en-US" dirty="0">
                <a:solidFill>
                  <a:srgbClr val="FD3D66"/>
                </a:solidFill>
              </a:rPr>
              <a:t>保險業務範圍：</a:t>
            </a:r>
            <a:endParaRPr lang="en-US" altLang="zh-TW" dirty="0">
              <a:solidFill>
                <a:srgbClr val="FD3D66"/>
              </a:solidFill>
            </a:endParaRPr>
          </a:p>
          <a:p>
            <a:r>
              <a:rPr lang="zh-TW" altLang="en-US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壽險、健康險、儲蓄險、意外險、殘扶險、投資型保險等</a:t>
            </a:r>
            <a:endParaRPr lang="en-US" altLang="zh-TW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C4728268-4DF3-4D01-B0E1-19B41C886EAA}"/>
              </a:ext>
            </a:extLst>
          </p:cNvPr>
          <p:cNvSpPr txBox="1"/>
          <p:nvPr/>
        </p:nvSpPr>
        <p:spPr>
          <a:xfrm>
            <a:off x="4600575" y="2576422"/>
            <a:ext cx="48609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lnSpc>
                <a:spcPct val="93000"/>
              </a:lnSpc>
              <a:spcAft>
                <a:spcPts val="1138"/>
              </a:spcAft>
              <a:buClr>
                <a:srgbClr val="E64823"/>
              </a:buClr>
              <a:buSzPct val="12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r>
              <a:rPr lang="zh-TW" altLang="en-US" b="1" dirty="0">
                <a:solidFill>
                  <a:srgbClr val="E64823"/>
                </a:solidFill>
              </a:rPr>
              <a:t>證券業務範圍：</a:t>
            </a:r>
            <a:endParaRPr lang="en-US" altLang="zh-TW" b="1" dirty="0">
              <a:solidFill>
                <a:srgbClr val="E64823"/>
              </a:solidFill>
            </a:endParaRPr>
          </a:p>
          <a:p>
            <a:r>
              <a:rPr lang="zh-TW" altLang="en-US" dirty="0"/>
              <a:t>有價證券交易、期貨選擇權、衍生性金融商品、信託、財富管理、海外公司債、</a:t>
            </a:r>
            <a:r>
              <a:rPr lang="en-US" altLang="zh-TW" dirty="0"/>
              <a:t>PGN</a:t>
            </a:r>
            <a:r>
              <a:rPr lang="zh-TW" altLang="en-US" dirty="0"/>
              <a:t>、</a:t>
            </a:r>
            <a:r>
              <a:rPr lang="en-US" altLang="zh-TW" dirty="0"/>
              <a:t>ELN</a:t>
            </a:r>
            <a:r>
              <a:rPr lang="zh-TW" altLang="en-US" dirty="0"/>
              <a:t>、</a:t>
            </a:r>
            <a:r>
              <a:rPr lang="en-US" altLang="zh-TW" dirty="0"/>
              <a:t>ETN</a:t>
            </a:r>
            <a:r>
              <a:rPr lang="zh-TW" altLang="en-US" dirty="0"/>
              <a:t> 、海內外基金、保險經紀、不限用途款項借貸等</a:t>
            </a:r>
            <a:endParaRPr lang="en-US" altLang="zh-TW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7AD96212-2303-405B-81FA-FC46A945474B}"/>
              </a:ext>
            </a:extLst>
          </p:cNvPr>
          <p:cNvSpPr/>
          <p:nvPr/>
        </p:nvSpPr>
        <p:spPr>
          <a:xfrm>
            <a:off x="894455" y="2576422"/>
            <a:ext cx="3533389" cy="3533389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id="{D8BBCE60-0CBE-480F-BB3F-61C398BC8786}"/>
              </a:ext>
            </a:extLst>
          </p:cNvPr>
          <p:cNvSpPr/>
          <p:nvPr/>
        </p:nvSpPr>
        <p:spPr>
          <a:xfrm>
            <a:off x="1468294" y="4419234"/>
            <a:ext cx="1228724" cy="12287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id="{1396465B-C6C0-4E3C-A6CF-013C65029443}"/>
              </a:ext>
            </a:extLst>
          </p:cNvPr>
          <p:cNvSpPr/>
          <p:nvPr/>
        </p:nvSpPr>
        <p:spPr>
          <a:xfrm>
            <a:off x="2730500" y="3552239"/>
            <a:ext cx="1502361" cy="150236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360F7534-C96B-477D-9EEA-C86B2F870EEA}"/>
              </a:ext>
            </a:extLst>
          </p:cNvPr>
          <p:cNvSpPr txBox="1"/>
          <p:nvPr/>
        </p:nvSpPr>
        <p:spPr>
          <a:xfrm>
            <a:off x="1456238" y="3277599"/>
            <a:ext cx="1384801" cy="39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lnSpc>
                <a:spcPct val="93000"/>
              </a:lnSpc>
              <a:spcAft>
                <a:spcPts val="1138"/>
              </a:spcAft>
              <a:buClr>
                <a:srgbClr val="E64823"/>
              </a:buClr>
              <a:buSzPct val="12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r>
              <a:rPr lang="zh-TW" altLang="en-US" sz="2800" b="1" dirty="0">
                <a:solidFill>
                  <a:schemeClr val="bg1"/>
                </a:solidFill>
              </a:rPr>
              <a:t>證券業</a:t>
            </a:r>
            <a:endParaRPr lang="en-US" altLang="zh-TW" sz="2800" b="1" dirty="0">
              <a:solidFill>
                <a:schemeClr val="bg1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3016676D-A73A-45C3-ABDB-42A124C5EDD5}"/>
              </a:ext>
            </a:extLst>
          </p:cNvPr>
          <p:cNvSpPr txBox="1"/>
          <p:nvPr/>
        </p:nvSpPr>
        <p:spPr>
          <a:xfrm>
            <a:off x="2816310" y="4038439"/>
            <a:ext cx="1384801" cy="39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lnSpc>
                <a:spcPct val="93000"/>
              </a:lnSpc>
              <a:spcAft>
                <a:spcPts val="1138"/>
              </a:spcAft>
              <a:buClr>
                <a:srgbClr val="E64823"/>
              </a:buClr>
              <a:buSzPct val="12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</a:rPr>
              <a:t>銀行業</a:t>
            </a:r>
            <a:endParaRPr lang="en-US" altLang="zh-TW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68F5876A-847F-46FC-99D7-23F4946F18AA}"/>
              </a:ext>
            </a:extLst>
          </p:cNvPr>
          <p:cNvSpPr txBox="1"/>
          <p:nvPr/>
        </p:nvSpPr>
        <p:spPr>
          <a:xfrm>
            <a:off x="1456237" y="4789754"/>
            <a:ext cx="1384801" cy="39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>
              <a:lnSpc>
                <a:spcPct val="93000"/>
              </a:lnSpc>
              <a:spcAft>
                <a:spcPts val="1138"/>
              </a:spcAft>
              <a:buClr>
                <a:srgbClr val="E64823"/>
              </a:buClr>
              <a:buSzPct val="12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</a:lstStyle>
          <a:p>
            <a:r>
              <a:rPr lang="zh-TW" altLang="en-US" sz="2800" b="1" dirty="0">
                <a:solidFill>
                  <a:srgbClr val="FD3D66"/>
                </a:solidFill>
              </a:rPr>
              <a:t>保險業</a:t>
            </a:r>
            <a:endParaRPr lang="en-US" altLang="zh-TW" sz="2800" b="1" dirty="0">
              <a:solidFill>
                <a:srgbClr val="FD3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88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181497080"/>
              </p:ext>
            </p:extLst>
          </p:nvPr>
        </p:nvGraphicFramePr>
        <p:xfrm>
          <a:off x="524259" y="1682496"/>
          <a:ext cx="5684517" cy="451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4205169524"/>
              </p:ext>
            </p:extLst>
          </p:nvPr>
        </p:nvGraphicFramePr>
        <p:xfrm>
          <a:off x="6355083" y="1688592"/>
          <a:ext cx="5684517" cy="451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文本框 1"/>
          <p:cNvSpPr txBox="1">
            <a:spLocks noGrp="1"/>
          </p:cNvSpPr>
          <p:nvPr>
            <p:ph type="body" sz="quarter" idx="10"/>
          </p:nvPr>
        </p:nvSpPr>
        <p:spPr>
          <a:xfrm>
            <a:off x="1339090" y="522967"/>
            <a:ext cx="486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證券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營業員</a:t>
            </a: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職涯發展</a:t>
            </a:r>
          </a:p>
        </p:txBody>
      </p:sp>
    </p:spTree>
    <p:extLst>
      <p:ext uri="{BB962C8B-B14F-4D97-AF65-F5344CB8AC3E}">
        <p14:creationId xmlns:p14="http://schemas.microsoft.com/office/powerpoint/2010/main" val="15038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/>
          <p:cNvSpPr txBox="1">
            <a:spLocks/>
          </p:cNvSpPr>
          <p:nvPr/>
        </p:nvSpPr>
        <p:spPr>
          <a:xfrm>
            <a:off x="2027238" y="188913"/>
            <a:ext cx="8229600" cy="719137"/>
          </a:xfrm>
          <a:prstGeom prst="rect">
            <a:avLst/>
          </a:prstGeom>
        </p:spPr>
        <p:txBody>
          <a:bodyPr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C0000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kumimoji="0" lang="zh-TW" altLang="en-US" sz="3600">
                <a:latin typeface="標楷體" panose="03000509000000000000" pitchFamily="65" charset="-120"/>
                <a:ea typeface="標楷體" panose="03000509000000000000" pitchFamily="65" charset="-120"/>
              </a:rPr>
              <a:t>營業員的一天</a:t>
            </a: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508834" y="1016206"/>
            <a:ext cx="3187700" cy="47307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盤</a:t>
            </a: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</a:t>
            </a:r>
            <a:r>
              <a:rPr kumimoji="0" lang="en-US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13:30~</a:t>
            </a:r>
            <a:endParaRPr kumimoji="0" lang="en-US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346950" y="3955501"/>
            <a:ext cx="3048000" cy="4794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盤前</a:t>
            </a:r>
            <a:r>
              <a:rPr kumimoji="0" lang="en-US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08:10~09:00</a:t>
            </a:r>
            <a:endParaRPr kumimoji="0" lang="en-US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08834" y="3954227"/>
            <a:ext cx="3048000" cy="4699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盤中</a:t>
            </a:r>
            <a:r>
              <a:rPr kumimoji="0" lang="en-US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09:00~13:30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7432675" y="1773238"/>
            <a:ext cx="27432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視訊連線全球股市行情</a:t>
            </a:r>
            <a:r>
              <a:rPr kumimoji="0"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、重要新聞解析、公司政策宣達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566863" y="4414838"/>
            <a:ext cx="3048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前日欠款通知、現貨、期貨委託、客戶持股檢視與建議、</a:t>
            </a:r>
            <a:r>
              <a:rPr kumimoji="0"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即時新聞資訊通知</a:t>
            </a:r>
            <a:r>
              <a:rPr kumimoji="0"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、檢視客戶下單狀況、電訪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585913" y="1614488"/>
            <a:ext cx="3200400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對帳與回報</a:t>
            </a:r>
            <a:r>
              <a:rPr kumimoji="0"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客戶帳務</a:t>
            </a:r>
            <a:r>
              <a:rPr kumimoji="0" lang="en-US" altLang="zh-TW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、明日缺款通知、盤後下單委託與成交回報、電訪、拜訪客戶、業務會議</a:t>
            </a:r>
            <a:endParaRPr kumimoji="0" lang="zh-TW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7346950" y="4508500"/>
            <a:ext cx="31686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營業員解盤、盤前客戶互動等等、確認交易系統正常</a:t>
            </a:r>
          </a:p>
        </p:txBody>
      </p:sp>
      <p:sp>
        <p:nvSpPr>
          <p:cNvPr id="37904" name="Freeform 17"/>
          <p:cNvSpPr>
            <a:spLocks/>
          </p:cNvSpPr>
          <p:nvPr/>
        </p:nvSpPr>
        <p:spPr bwMode="auto">
          <a:xfrm>
            <a:off x="5451475" y="3903663"/>
            <a:ext cx="9525" cy="7937"/>
          </a:xfrm>
          <a:custGeom>
            <a:avLst/>
            <a:gdLst>
              <a:gd name="T0" fmla="*/ 1504 w 19"/>
              <a:gd name="T1" fmla="*/ 1984 h 16"/>
              <a:gd name="T2" fmla="*/ 1504 w 19"/>
              <a:gd name="T3" fmla="*/ 4961 h 16"/>
              <a:gd name="T4" fmla="*/ 4512 w 19"/>
              <a:gd name="T5" fmla="*/ 5953 h 16"/>
              <a:gd name="T6" fmla="*/ 5013 w 19"/>
              <a:gd name="T7" fmla="*/ 1984 h 16"/>
              <a:gd name="T8" fmla="*/ 9525 w 19"/>
              <a:gd name="T9" fmla="*/ 4961 h 16"/>
              <a:gd name="T10" fmla="*/ 8021 w 19"/>
              <a:gd name="T11" fmla="*/ 7937 h 16"/>
              <a:gd name="T12" fmla="*/ 4011 w 19"/>
              <a:gd name="T13" fmla="*/ 7937 h 16"/>
              <a:gd name="T14" fmla="*/ 1003 w 19"/>
              <a:gd name="T15" fmla="*/ 6945 h 16"/>
              <a:gd name="T16" fmla="*/ 0 w 19"/>
              <a:gd name="T17" fmla="*/ 3969 h 16"/>
              <a:gd name="T18" fmla="*/ 501 w 19"/>
              <a:gd name="T19" fmla="*/ 0 h 16"/>
              <a:gd name="T20" fmla="*/ 1504 w 19"/>
              <a:gd name="T21" fmla="*/ 1984 h 16"/>
              <a:gd name="T22" fmla="*/ 1504 w 19"/>
              <a:gd name="T23" fmla="*/ 1984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" h="16">
                <a:moveTo>
                  <a:pt x="3" y="4"/>
                </a:moveTo>
                <a:lnTo>
                  <a:pt x="3" y="10"/>
                </a:lnTo>
                <a:lnTo>
                  <a:pt x="9" y="12"/>
                </a:lnTo>
                <a:lnTo>
                  <a:pt x="10" y="4"/>
                </a:lnTo>
                <a:lnTo>
                  <a:pt x="19" y="10"/>
                </a:lnTo>
                <a:lnTo>
                  <a:pt x="16" y="16"/>
                </a:lnTo>
                <a:lnTo>
                  <a:pt x="8" y="16"/>
                </a:lnTo>
                <a:lnTo>
                  <a:pt x="2" y="14"/>
                </a:lnTo>
                <a:lnTo>
                  <a:pt x="0" y="8"/>
                </a:lnTo>
                <a:lnTo>
                  <a:pt x="1" y="0"/>
                </a:lnTo>
                <a:lnTo>
                  <a:pt x="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346950" y="1106488"/>
            <a:ext cx="3048000" cy="5175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盤</a:t>
            </a:r>
            <a:r>
              <a:rPr kumimoji="0"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kumimoji="0" lang="en-US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07:45~08:10</a:t>
            </a:r>
            <a:endParaRPr kumimoji="0" lang="en-US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>
            <a:off x="8963025" y="2962275"/>
            <a:ext cx="0" cy="863600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28"/>
          <p:cNvSpPr>
            <a:spLocks noChangeShapeType="1"/>
          </p:cNvSpPr>
          <p:nvPr/>
        </p:nvSpPr>
        <p:spPr bwMode="auto">
          <a:xfrm flipH="1">
            <a:off x="5451475" y="4662488"/>
            <a:ext cx="1152525" cy="0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29"/>
          <p:cNvSpPr>
            <a:spLocks noChangeShapeType="1"/>
          </p:cNvSpPr>
          <p:nvPr/>
        </p:nvSpPr>
        <p:spPr bwMode="auto">
          <a:xfrm flipV="1">
            <a:off x="2946400" y="2962275"/>
            <a:ext cx="0" cy="863600"/>
          </a:xfrm>
          <a:prstGeom prst="line">
            <a:avLst/>
          </a:prstGeom>
          <a:noFill/>
          <a:ln w="203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911" name="文字方塊 17"/>
          <p:cNvSpPr txBox="1">
            <a:spLocks noChangeArrowheads="1"/>
          </p:cNvSpPr>
          <p:nvPr/>
        </p:nvSpPr>
        <p:spPr bwMode="auto">
          <a:xfrm>
            <a:off x="5383213" y="1365250"/>
            <a:ext cx="1712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kumimoji="0" lang="zh-TW" altLang="en-US">
              <a:solidFill>
                <a:srgbClr val="000066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7912" name="投影片編號版面配置區 2"/>
          <p:cNvSpPr txBox="1">
            <a:spLocks/>
          </p:cNvSpPr>
          <p:nvPr/>
        </p:nvSpPr>
        <p:spPr bwMode="auto">
          <a:xfrm>
            <a:off x="5375275" y="6473825"/>
            <a:ext cx="21336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en-US" altLang="zh-TW" sz="1400">
              <a:solidFill>
                <a:srgbClr val="002060"/>
              </a:solidFill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2022475"/>
            <a:ext cx="25527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>
            <a:extLst>
              <a:ext uri="{FF2B5EF4-FFF2-40B4-BE49-F238E27FC236}">
                <a16:creationId xmlns:a16="http://schemas.microsoft.com/office/drawing/2014/main" id="{493893C9-FD10-456E-B197-68B79C8B4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8971" y="1509550"/>
            <a:ext cx="8874878" cy="4544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39091" y="497388"/>
            <a:ext cx="445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管理職職涯發展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81B7B6-E1EE-40D2-B815-396C03B19DF0}"/>
              </a:ext>
            </a:extLst>
          </p:cNvPr>
          <p:cNvSpPr/>
          <p:nvPr/>
        </p:nvSpPr>
        <p:spPr>
          <a:xfrm>
            <a:off x="611332" y="1112959"/>
            <a:ext cx="49122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6E6DDDD-9BFC-404B-91B2-1F349A46F27A}"/>
              </a:ext>
            </a:extLst>
          </p:cNvPr>
          <p:cNvSpPr/>
          <p:nvPr/>
        </p:nvSpPr>
        <p:spPr>
          <a:xfrm>
            <a:off x="1570211" y="5344991"/>
            <a:ext cx="14684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2000" b="1" dirty="0">
                <a:solidFill>
                  <a:srgbClr val="66BB6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</a:t>
            </a:r>
            <a:endParaRPr lang="zh-TW" altLang="en-US" sz="2000" b="1" dirty="0">
              <a:solidFill>
                <a:srgbClr val="66BB6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F9772054-735E-424D-8485-7E7331641906}"/>
              </a:ext>
            </a:extLst>
          </p:cNvPr>
          <p:cNvSpPr/>
          <p:nvPr/>
        </p:nvSpPr>
        <p:spPr>
          <a:xfrm>
            <a:off x="3453260" y="4916265"/>
            <a:ext cx="23431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營業櫃檯主管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 </a:t>
            </a:r>
          </a:p>
          <a:p>
            <a:pPr>
              <a:defRPr/>
            </a:pP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證櫃</a:t>
            </a:r>
            <a:r>
              <a:rPr lang="zh-TW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主管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投影片編號版面配置區 2">
            <a:extLst>
              <a:ext uri="{FF2B5EF4-FFF2-40B4-BE49-F238E27FC236}">
                <a16:creationId xmlns:a16="http://schemas.microsoft.com/office/drawing/2014/main" id="{9C418D7B-5B15-415E-8522-291D9C0A9DD2}"/>
              </a:ext>
            </a:extLst>
          </p:cNvPr>
          <p:cNvSpPr txBox="1">
            <a:spLocks/>
          </p:cNvSpPr>
          <p:nvPr/>
        </p:nvSpPr>
        <p:spPr>
          <a:xfrm>
            <a:off x="4946650" y="6178550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fld id="{C364A5CE-764F-41D5-A911-4DBD04119571}" type="slidenum">
              <a:rPr lang="zh-TW" alt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>
                <a:defRPr/>
              </a:pPr>
              <a:t>16</a:t>
            </a:fld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087C032-754C-47E1-843A-D8FB6F7F5521}"/>
              </a:ext>
            </a:extLst>
          </p:cNvPr>
          <p:cNvSpPr/>
          <p:nvPr/>
        </p:nvSpPr>
        <p:spPr>
          <a:xfrm>
            <a:off x="5523533" y="4239026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</a:t>
            </a:r>
            <a:endParaRPr lang="en-CA" altLang="zh-TW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zh-TW" sz="20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經理人</a:t>
            </a:r>
            <a:endParaRPr lang="zh-TW" altLang="en-US" sz="20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D60AD17-EBF9-4664-9421-3BDFFDAC372C}"/>
              </a:ext>
            </a:extLst>
          </p:cNvPr>
          <p:cNvSpPr/>
          <p:nvPr/>
        </p:nvSpPr>
        <p:spPr>
          <a:xfrm>
            <a:off x="7229131" y="378201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區督導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F670745-C626-4685-9482-9BD667042025}"/>
              </a:ext>
            </a:extLst>
          </p:cNvPr>
          <p:cNvSpPr/>
          <p:nvPr/>
        </p:nvSpPr>
        <p:spPr>
          <a:xfrm>
            <a:off x="8929690" y="3381900"/>
            <a:ext cx="1210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accent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部級主管</a:t>
            </a:r>
          </a:p>
        </p:txBody>
      </p:sp>
    </p:spTree>
    <p:extLst>
      <p:ext uri="{BB962C8B-B14F-4D97-AF65-F5344CB8AC3E}">
        <p14:creationId xmlns:p14="http://schemas.microsoft.com/office/powerpoint/2010/main" val="2554430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43100"/>
            <a:ext cx="6935875" cy="340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357442" y="1943100"/>
            <a:ext cx="1834558" cy="340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4D87C3AB-CB81-4A5B-867F-FAF8D9BFFB98}"/>
              </a:ext>
            </a:extLst>
          </p:cNvPr>
          <p:cNvGrpSpPr/>
          <p:nvPr/>
        </p:nvGrpSpPr>
        <p:grpSpPr>
          <a:xfrm>
            <a:off x="931030" y="3027025"/>
            <a:ext cx="1135474" cy="998434"/>
            <a:chOff x="5581650" y="914400"/>
            <a:chExt cx="1104900" cy="971550"/>
          </a:xfrm>
        </p:grpSpPr>
        <p:sp>
          <p:nvSpPr>
            <p:cNvPr id="13" name="矩形 8">
              <a:extLst>
                <a:ext uri="{FF2B5EF4-FFF2-40B4-BE49-F238E27FC236}">
                  <a16:creationId xmlns:a16="http://schemas.microsoft.com/office/drawing/2014/main" id="{FD2633AA-F171-4454-ADE6-835D2823199B}"/>
                </a:ext>
              </a:extLst>
            </p:cNvPr>
            <p:cNvSpPr/>
            <p:nvPr/>
          </p:nvSpPr>
          <p:spPr>
            <a:xfrm>
              <a:off x="5581650" y="914400"/>
              <a:ext cx="1028700" cy="9715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990600"/>
                <a:gd name="connsiteY0" fmla="*/ 0 h 952500"/>
                <a:gd name="connsiteX1" fmla="*/ 990600 w 990600"/>
                <a:gd name="connsiteY1" fmla="*/ 95250 h 952500"/>
                <a:gd name="connsiteX2" fmla="*/ 933450 w 990600"/>
                <a:gd name="connsiteY2" fmla="*/ 762000 h 952500"/>
                <a:gd name="connsiteX3" fmla="*/ 57150 w 990600"/>
                <a:gd name="connsiteY3" fmla="*/ 952500 h 952500"/>
                <a:gd name="connsiteX4" fmla="*/ 0 w 990600"/>
                <a:gd name="connsiteY4" fmla="*/ 0 h 952500"/>
                <a:gd name="connsiteX0" fmla="*/ 0 w 990600"/>
                <a:gd name="connsiteY0" fmla="*/ 0 h 971550"/>
                <a:gd name="connsiteX1" fmla="*/ 990600 w 990600"/>
                <a:gd name="connsiteY1" fmla="*/ 95250 h 971550"/>
                <a:gd name="connsiteX2" fmla="*/ 971550 w 990600"/>
                <a:gd name="connsiteY2" fmla="*/ 971550 h 971550"/>
                <a:gd name="connsiteX3" fmla="*/ 57150 w 990600"/>
                <a:gd name="connsiteY3" fmla="*/ 952500 h 971550"/>
                <a:gd name="connsiteX4" fmla="*/ 0 w 990600"/>
                <a:gd name="connsiteY4" fmla="*/ 0 h 971550"/>
                <a:gd name="connsiteX0" fmla="*/ 38100 w 1028700"/>
                <a:gd name="connsiteY0" fmla="*/ 0 h 971550"/>
                <a:gd name="connsiteX1" fmla="*/ 1028700 w 1028700"/>
                <a:gd name="connsiteY1" fmla="*/ 95250 h 971550"/>
                <a:gd name="connsiteX2" fmla="*/ 1009650 w 1028700"/>
                <a:gd name="connsiteY2" fmla="*/ 971550 h 971550"/>
                <a:gd name="connsiteX3" fmla="*/ 0 w 1028700"/>
                <a:gd name="connsiteY3" fmla="*/ 781050 h 971550"/>
                <a:gd name="connsiteX4" fmla="*/ 38100 w 1028700"/>
                <a:gd name="connsiteY4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971550">
                  <a:moveTo>
                    <a:pt x="38100" y="0"/>
                  </a:moveTo>
                  <a:lnTo>
                    <a:pt x="1028700" y="95250"/>
                  </a:lnTo>
                  <a:lnTo>
                    <a:pt x="1009650" y="971550"/>
                  </a:lnTo>
                  <a:lnTo>
                    <a:pt x="0" y="781050"/>
                  </a:lnTo>
                  <a:lnTo>
                    <a:pt x="3810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8">
              <a:extLst>
                <a:ext uri="{FF2B5EF4-FFF2-40B4-BE49-F238E27FC236}">
                  <a16:creationId xmlns:a16="http://schemas.microsoft.com/office/drawing/2014/main" id="{EE6D53C1-223B-4F5A-AA03-19CC9A38CBB5}"/>
                </a:ext>
              </a:extLst>
            </p:cNvPr>
            <p:cNvSpPr/>
            <p:nvPr/>
          </p:nvSpPr>
          <p:spPr>
            <a:xfrm>
              <a:off x="5581650" y="1028700"/>
              <a:ext cx="1104900" cy="8572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00" h="857250">
                  <a:moveTo>
                    <a:pt x="0" y="133350"/>
                  </a:moveTo>
                  <a:lnTo>
                    <a:pt x="1104900" y="0"/>
                  </a:lnTo>
                  <a:lnTo>
                    <a:pt x="1047750" y="666750"/>
                  </a:lnTo>
                  <a:lnTo>
                    <a:pt x="171450" y="857250"/>
                  </a:lnTo>
                  <a:lnTo>
                    <a:pt x="0" y="13335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文本框 11">
            <a:extLst>
              <a:ext uri="{FF2B5EF4-FFF2-40B4-BE49-F238E27FC236}">
                <a16:creationId xmlns:a16="http://schemas.microsoft.com/office/drawing/2014/main" id="{68193500-5265-4BA6-922B-0D8B4619EF1F}"/>
              </a:ext>
            </a:extLst>
          </p:cNvPr>
          <p:cNvSpPr txBox="1"/>
          <p:nvPr/>
        </p:nvSpPr>
        <p:spPr>
          <a:xfrm>
            <a:off x="1293207" y="3116107"/>
            <a:ext cx="41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6" name="文本框 21">
            <a:extLst>
              <a:ext uri="{FF2B5EF4-FFF2-40B4-BE49-F238E27FC236}">
                <a16:creationId xmlns:a16="http://schemas.microsoft.com/office/drawing/2014/main" id="{64169AC6-9102-4612-879F-82BE25446F7C}"/>
              </a:ext>
            </a:extLst>
          </p:cNvPr>
          <p:cNvSpPr txBox="1"/>
          <p:nvPr/>
        </p:nvSpPr>
        <p:spPr>
          <a:xfrm>
            <a:off x="2274937" y="3027025"/>
            <a:ext cx="512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實習方案職涯發展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EB606E-7ADF-47D9-9A24-2166BAA975B4}"/>
              </a:ext>
            </a:extLst>
          </p:cNvPr>
          <p:cNvSpPr/>
          <p:nvPr/>
        </p:nvSpPr>
        <p:spPr>
          <a:xfrm>
            <a:off x="341745" y="184727"/>
            <a:ext cx="4008582" cy="1383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79EBAEC-46AB-4C24-9FE0-91981460D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0"/>
          <a:stretch/>
        </p:blipFill>
        <p:spPr>
          <a:xfrm>
            <a:off x="6579402" y="1943100"/>
            <a:ext cx="3778040" cy="34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42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 rot="4562567">
            <a:off x="2749994" y="3604216"/>
            <a:ext cx="2402580" cy="3007013"/>
            <a:chOff x="1924690" y="420413"/>
            <a:chExt cx="1346503" cy="1685252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 342"/>
            <p:cNvSpPr>
              <a:spLocks noEditPoints="1"/>
            </p:cNvSpPr>
            <p:nvPr/>
          </p:nvSpPr>
          <p:spPr bwMode="auto">
            <a:xfrm>
              <a:off x="2290152" y="1258182"/>
              <a:ext cx="882693" cy="791631"/>
            </a:xfrm>
            <a:custGeom>
              <a:avLst/>
              <a:gdLst>
                <a:gd name="T0" fmla="*/ 131 w 727"/>
                <a:gd name="T1" fmla="*/ 464 h 652"/>
                <a:gd name="T2" fmla="*/ 247 w 727"/>
                <a:gd name="T3" fmla="*/ 457 h 652"/>
                <a:gd name="T4" fmla="*/ 131 w 727"/>
                <a:gd name="T5" fmla="*/ 472 h 652"/>
                <a:gd name="T6" fmla="*/ 469 w 727"/>
                <a:gd name="T7" fmla="*/ 449 h 652"/>
                <a:gd name="T8" fmla="*/ 628 w 727"/>
                <a:gd name="T9" fmla="*/ 436 h 652"/>
                <a:gd name="T10" fmla="*/ 509 w 727"/>
                <a:gd name="T11" fmla="*/ 449 h 652"/>
                <a:gd name="T12" fmla="*/ 500 w 727"/>
                <a:gd name="T13" fmla="*/ 445 h 652"/>
                <a:gd name="T14" fmla="*/ 489 w 727"/>
                <a:gd name="T15" fmla="*/ 444 h 652"/>
                <a:gd name="T16" fmla="*/ 486 w 727"/>
                <a:gd name="T17" fmla="*/ 445 h 652"/>
                <a:gd name="T18" fmla="*/ 469 w 727"/>
                <a:gd name="T19" fmla="*/ 449 h 652"/>
                <a:gd name="T20" fmla="*/ 666 w 727"/>
                <a:gd name="T21" fmla="*/ 0 h 652"/>
                <a:gd name="T22" fmla="*/ 44 w 727"/>
                <a:gd name="T23" fmla="*/ 36 h 652"/>
                <a:gd name="T24" fmla="*/ 37 w 727"/>
                <a:gd name="T25" fmla="*/ 38 h 652"/>
                <a:gd name="T26" fmla="*/ 30 w 727"/>
                <a:gd name="T27" fmla="*/ 46 h 652"/>
                <a:gd name="T28" fmla="*/ 53 w 727"/>
                <a:gd name="T29" fmla="*/ 455 h 652"/>
                <a:gd name="T30" fmla="*/ 54 w 727"/>
                <a:gd name="T31" fmla="*/ 460 h 652"/>
                <a:gd name="T32" fmla="*/ 63 w 727"/>
                <a:gd name="T33" fmla="*/ 467 h 652"/>
                <a:gd name="T34" fmla="*/ 68 w 727"/>
                <a:gd name="T35" fmla="*/ 468 h 652"/>
                <a:gd name="T36" fmla="*/ 99 w 727"/>
                <a:gd name="T37" fmla="*/ 467 h 652"/>
                <a:gd name="T38" fmla="*/ 56 w 727"/>
                <a:gd name="T39" fmla="*/ 476 h 652"/>
                <a:gd name="T40" fmla="*/ 3 w 727"/>
                <a:gd name="T41" fmla="*/ 633 h 652"/>
                <a:gd name="T42" fmla="*/ 0 w 727"/>
                <a:gd name="T43" fmla="*/ 641 h 652"/>
                <a:gd name="T44" fmla="*/ 2 w 727"/>
                <a:gd name="T45" fmla="*/ 646 h 652"/>
                <a:gd name="T46" fmla="*/ 7 w 727"/>
                <a:gd name="T47" fmla="*/ 650 h 652"/>
                <a:gd name="T48" fmla="*/ 18 w 727"/>
                <a:gd name="T49" fmla="*/ 652 h 652"/>
                <a:gd name="T50" fmla="*/ 21 w 727"/>
                <a:gd name="T51" fmla="*/ 652 h 652"/>
                <a:gd name="T52" fmla="*/ 87 w 727"/>
                <a:gd name="T53" fmla="*/ 522 h 652"/>
                <a:gd name="T54" fmla="*/ 705 w 727"/>
                <a:gd name="T55" fmla="*/ 438 h 652"/>
                <a:gd name="T56" fmla="*/ 661 w 727"/>
                <a:gd name="T57" fmla="*/ 433 h 652"/>
                <a:gd name="T58" fmla="*/ 662 w 727"/>
                <a:gd name="T59" fmla="*/ 433 h 652"/>
                <a:gd name="T60" fmla="*/ 690 w 727"/>
                <a:gd name="T61" fmla="*/ 432 h 652"/>
                <a:gd name="T62" fmla="*/ 700 w 727"/>
                <a:gd name="T63" fmla="*/ 426 h 652"/>
                <a:gd name="T64" fmla="*/ 704 w 727"/>
                <a:gd name="T65" fmla="*/ 416 h 652"/>
                <a:gd name="T66" fmla="*/ 679 w 727"/>
                <a:gd name="T67" fmla="*/ 13 h 652"/>
                <a:gd name="T68" fmla="*/ 675 w 727"/>
                <a:gd name="T69" fmla="*/ 4 h 652"/>
                <a:gd name="T70" fmla="*/ 666 w 727"/>
                <a:gd name="T71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7" h="652">
                  <a:moveTo>
                    <a:pt x="131" y="472"/>
                  </a:moveTo>
                  <a:lnTo>
                    <a:pt x="131" y="464"/>
                  </a:lnTo>
                  <a:lnTo>
                    <a:pt x="247" y="457"/>
                  </a:lnTo>
                  <a:lnTo>
                    <a:pt x="247" y="457"/>
                  </a:lnTo>
                  <a:lnTo>
                    <a:pt x="252" y="465"/>
                  </a:lnTo>
                  <a:lnTo>
                    <a:pt x="131" y="472"/>
                  </a:lnTo>
                  <a:close/>
                  <a:moveTo>
                    <a:pt x="469" y="449"/>
                  </a:moveTo>
                  <a:lnTo>
                    <a:pt x="469" y="449"/>
                  </a:lnTo>
                  <a:lnTo>
                    <a:pt x="472" y="444"/>
                  </a:lnTo>
                  <a:lnTo>
                    <a:pt x="628" y="436"/>
                  </a:lnTo>
                  <a:lnTo>
                    <a:pt x="628" y="443"/>
                  </a:lnTo>
                  <a:lnTo>
                    <a:pt x="509" y="449"/>
                  </a:lnTo>
                  <a:lnTo>
                    <a:pt x="509" y="449"/>
                  </a:lnTo>
                  <a:lnTo>
                    <a:pt x="500" y="445"/>
                  </a:lnTo>
                  <a:lnTo>
                    <a:pt x="489" y="444"/>
                  </a:lnTo>
                  <a:lnTo>
                    <a:pt x="489" y="444"/>
                  </a:lnTo>
                  <a:lnTo>
                    <a:pt x="486" y="445"/>
                  </a:lnTo>
                  <a:lnTo>
                    <a:pt x="486" y="445"/>
                  </a:lnTo>
                  <a:lnTo>
                    <a:pt x="477" y="447"/>
                  </a:lnTo>
                  <a:lnTo>
                    <a:pt x="469" y="449"/>
                  </a:lnTo>
                  <a:close/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1F7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343"/>
            <p:cNvSpPr>
              <a:spLocks/>
            </p:cNvSpPr>
            <p:nvPr/>
          </p:nvSpPr>
          <p:spPr bwMode="auto">
            <a:xfrm>
              <a:off x="2449208" y="1813053"/>
              <a:ext cx="146914" cy="18213"/>
            </a:xfrm>
            <a:custGeom>
              <a:avLst/>
              <a:gdLst>
                <a:gd name="T0" fmla="*/ 0 w 121"/>
                <a:gd name="T1" fmla="*/ 15 h 15"/>
                <a:gd name="T2" fmla="*/ 0 w 121"/>
                <a:gd name="T3" fmla="*/ 7 h 15"/>
                <a:gd name="T4" fmla="*/ 116 w 121"/>
                <a:gd name="T5" fmla="*/ 0 h 15"/>
                <a:gd name="T6" fmla="*/ 116 w 121"/>
                <a:gd name="T7" fmla="*/ 0 h 15"/>
                <a:gd name="T8" fmla="*/ 121 w 121"/>
                <a:gd name="T9" fmla="*/ 8 h 15"/>
                <a:gd name="T10" fmla="*/ 0 w 121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5">
                  <a:moveTo>
                    <a:pt x="0" y="15"/>
                  </a:moveTo>
                  <a:lnTo>
                    <a:pt x="0" y="7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21" y="8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344"/>
            <p:cNvSpPr>
              <a:spLocks/>
            </p:cNvSpPr>
            <p:nvPr/>
          </p:nvSpPr>
          <p:spPr bwMode="auto">
            <a:xfrm>
              <a:off x="2859593" y="1787555"/>
              <a:ext cx="193052" cy="15784"/>
            </a:xfrm>
            <a:custGeom>
              <a:avLst/>
              <a:gdLst>
                <a:gd name="T0" fmla="*/ 0 w 159"/>
                <a:gd name="T1" fmla="*/ 13 h 13"/>
                <a:gd name="T2" fmla="*/ 0 w 159"/>
                <a:gd name="T3" fmla="*/ 13 h 13"/>
                <a:gd name="T4" fmla="*/ 3 w 159"/>
                <a:gd name="T5" fmla="*/ 8 h 13"/>
                <a:gd name="T6" fmla="*/ 159 w 159"/>
                <a:gd name="T7" fmla="*/ 0 h 13"/>
                <a:gd name="T8" fmla="*/ 159 w 159"/>
                <a:gd name="T9" fmla="*/ 7 h 13"/>
                <a:gd name="T10" fmla="*/ 40 w 159"/>
                <a:gd name="T11" fmla="*/ 13 h 13"/>
                <a:gd name="T12" fmla="*/ 40 w 159"/>
                <a:gd name="T13" fmla="*/ 13 h 13"/>
                <a:gd name="T14" fmla="*/ 31 w 159"/>
                <a:gd name="T15" fmla="*/ 9 h 13"/>
                <a:gd name="T16" fmla="*/ 20 w 159"/>
                <a:gd name="T17" fmla="*/ 8 h 13"/>
                <a:gd name="T18" fmla="*/ 20 w 159"/>
                <a:gd name="T19" fmla="*/ 8 h 13"/>
                <a:gd name="T20" fmla="*/ 17 w 159"/>
                <a:gd name="T21" fmla="*/ 9 h 13"/>
                <a:gd name="T22" fmla="*/ 17 w 159"/>
                <a:gd name="T23" fmla="*/ 9 h 13"/>
                <a:gd name="T24" fmla="*/ 8 w 159"/>
                <a:gd name="T25" fmla="*/ 11 h 13"/>
                <a:gd name="T26" fmla="*/ 0 w 159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3">
                  <a:moveTo>
                    <a:pt x="0" y="13"/>
                  </a:moveTo>
                  <a:lnTo>
                    <a:pt x="0" y="13"/>
                  </a:lnTo>
                  <a:lnTo>
                    <a:pt x="3" y="8"/>
                  </a:lnTo>
                  <a:lnTo>
                    <a:pt x="159" y="0"/>
                  </a:lnTo>
                  <a:lnTo>
                    <a:pt x="159" y="7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31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7" y="9"/>
                  </a:lnTo>
                  <a:lnTo>
                    <a:pt x="17" y="9"/>
                  </a:lnTo>
                  <a:lnTo>
                    <a:pt x="8" y="11"/>
                  </a:lnTo>
                  <a:lnTo>
                    <a:pt x="0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Freeform 345"/>
            <p:cNvSpPr>
              <a:spLocks/>
            </p:cNvSpPr>
            <p:nvPr/>
          </p:nvSpPr>
          <p:spPr bwMode="auto">
            <a:xfrm>
              <a:off x="2290152" y="1258182"/>
              <a:ext cx="882693" cy="791631"/>
            </a:xfrm>
            <a:custGeom>
              <a:avLst/>
              <a:gdLst>
                <a:gd name="T0" fmla="*/ 666 w 727"/>
                <a:gd name="T1" fmla="*/ 0 h 652"/>
                <a:gd name="T2" fmla="*/ 666 w 727"/>
                <a:gd name="T3" fmla="*/ 0 h 652"/>
                <a:gd name="T4" fmla="*/ 665 w 727"/>
                <a:gd name="T5" fmla="*/ 0 h 652"/>
                <a:gd name="T6" fmla="*/ 44 w 727"/>
                <a:gd name="T7" fmla="*/ 36 h 652"/>
                <a:gd name="T8" fmla="*/ 44 w 727"/>
                <a:gd name="T9" fmla="*/ 36 h 652"/>
                <a:gd name="T10" fmla="*/ 37 w 727"/>
                <a:gd name="T11" fmla="*/ 38 h 652"/>
                <a:gd name="T12" fmla="*/ 33 w 727"/>
                <a:gd name="T13" fmla="*/ 42 h 652"/>
                <a:gd name="T14" fmla="*/ 30 w 727"/>
                <a:gd name="T15" fmla="*/ 46 h 652"/>
                <a:gd name="T16" fmla="*/ 29 w 727"/>
                <a:gd name="T17" fmla="*/ 51 h 652"/>
                <a:gd name="T18" fmla="*/ 53 w 727"/>
                <a:gd name="T19" fmla="*/ 455 h 652"/>
                <a:gd name="T20" fmla="*/ 53 w 727"/>
                <a:gd name="T21" fmla="*/ 455 h 652"/>
                <a:gd name="T22" fmla="*/ 54 w 727"/>
                <a:gd name="T23" fmla="*/ 460 h 652"/>
                <a:gd name="T24" fmla="*/ 58 w 727"/>
                <a:gd name="T25" fmla="*/ 464 h 652"/>
                <a:gd name="T26" fmla="*/ 63 w 727"/>
                <a:gd name="T27" fmla="*/ 467 h 652"/>
                <a:gd name="T28" fmla="*/ 68 w 727"/>
                <a:gd name="T29" fmla="*/ 468 h 652"/>
                <a:gd name="T30" fmla="*/ 68 w 727"/>
                <a:gd name="T31" fmla="*/ 468 h 652"/>
                <a:gd name="T32" fmla="*/ 69 w 727"/>
                <a:gd name="T33" fmla="*/ 468 h 652"/>
                <a:gd name="T34" fmla="*/ 99 w 727"/>
                <a:gd name="T35" fmla="*/ 467 h 652"/>
                <a:gd name="T36" fmla="*/ 99 w 727"/>
                <a:gd name="T37" fmla="*/ 474 h 652"/>
                <a:gd name="T38" fmla="*/ 56 w 727"/>
                <a:gd name="T39" fmla="*/ 476 h 652"/>
                <a:gd name="T40" fmla="*/ 3 w 727"/>
                <a:gd name="T41" fmla="*/ 633 h 652"/>
                <a:gd name="T42" fmla="*/ 3 w 727"/>
                <a:gd name="T43" fmla="*/ 633 h 652"/>
                <a:gd name="T44" fmla="*/ 2 w 727"/>
                <a:gd name="T45" fmla="*/ 637 h 652"/>
                <a:gd name="T46" fmla="*/ 0 w 727"/>
                <a:gd name="T47" fmla="*/ 641 h 652"/>
                <a:gd name="T48" fmla="*/ 0 w 727"/>
                <a:gd name="T49" fmla="*/ 644 h 652"/>
                <a:gd name="T50" fmla="*/ 2 w 727"/>
                <a:gd name="T51" fmla="*/ 646 h 652"/>
                <a:gd name="T52" fmla="*/ 4 w 727"/>
                <a:gd name="T53" fmla="*/ 649 h 652"/>
                <a:gd name="T54" fmla="*/ 7 w 727"/>
                <a:gd name="T55" fmla="*/ 650 h 652"/>
                <a:gd name="T56" fmla="*/ 13 w 727"/>
                <a:gd name="T57" fmla="*/ 652 h 652"/>
                <a:gd name="T58" fmla="*/ 18 w 727"/>
                <a:gd name="T59" fmla="*/ 652 h 652"/>
                <a:gd name="T60" fmla="*/ 18 w 727"/>
                <a:gd name="T61" fmla="*/ 652 h 652"/>
                <a:gd name="T62" fmla="*/ 21 w 727"/>
                <a:gd name="T63" fmla="*/ 652 h 652"/>
                <a:gd name="T64" fmla="*/ 44 w 727"/>
                <a:gd name="T65" fmla="*/ 650 h 652"/>
                <a:gd name="T66" fmla="*/ 87 w 727"/>
                <a:gd name="T67" fmla="*/ 522 h 652"/>
                <a:gd name="T68" fmla="*/ 727 w 727"/>
                <a:gd name="T69" fmla="*/ 484 h 652"/>
                <a:gd name="T70" fmla="*/ 705 w 727"/>
                <a:gd name="T71" fmla="*/ 438 h 652"/>
                <a:gd name="T72" fmla="*/ 661 w 727"/>
                <a:gd name="T73" fmla="*/ 441 h 652"/>
                <a:gd name="T74" fmla="*/ 661 w 727"/>
                <a:gd name="T75" fmla="*/ 433 h 652"/>
                <a:gd name="T76" fmla="*/ 662 w 727"/>
                <a:gd name="T77" fmla="*/ 433 h 652"/>
                <a:gd name="T78" fmla="*/ 662 w 727"/>
                <a:gd name="T79" fmla="*/ 433 h 652"/>
                <a:gd name="T80" fmla="*/ 690 w 727"/>
                <a:gd name="T81" fmla="*/ 432 h 652"/>
                <a:gd name="T82" fmla="*/ 690 w 727"/>
                <a:gd name="T83" fmla="*/ 432 h 652"/>
                <a:gd name="T84" fmla="*/ 696 w 727"/>
                <a:gd name="T85" fmla="*/ 430 h 652"/>
                <a:gd name="T86" fmla="*/ 700 w 727"/>
                <a:gd name="T87" fmla="*/ 426 h 652"/>
                <a:gd name="T88" fmla="*/ 704 w 727"/>
                <a:gd name="T89" fmla="*/ 422 h 652"/>
                <a:gd name="T90" fmla="*/ 704 w 727"/>
                <a:gd name="T91" fmla="*/ 416 h 652"/>
                <a:gd name="T92" fmla="*/ 679 w 727"/>
                <a:gd name="T93" fmla="*/ 13 h 652"/>
                <a:gd name="T94" fmla="*/ 679 w 727"/>
                <a:gd name="T95" fmla="*/ 13 h 652"/>
                <a:gd name="T96" fmla="*/ 678 w 727"/>
                <a:gd name="T97" fmla="*/ 8 h 652"/>
                <a:gd name="T98" fmla="*/ 675 w 727"/>
                <a:gd name="T99" fmla="*/ 4 h 652"/>
                <a:gd name="T100" fmla="*/ 671 w 727"/>
                <a:gd name="T101" fmla="*/ 0 h 652"/>
                <a:gd name="T102" fmla="*/ 666 w 727"/>
                <a:gd name="T103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652">
                  <a:moveTo>
                    <a:pt x="666" y="0"/>
                  </a:moveTo>
                  <a:lnTo>
                    <a:pt x="666" y="0"/>
                  </a:lnTo>
                  <a:lnTo>
                    <a:pt x="665" y="0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37" y="38"/>
                  </a:lnTo>
                  <a:lnTo>
                    <a:pt x="33" y="42"/>
                  </a:lnTo>
                  <a:lnTo>
                    <a:pt x="30" y="46"/>
                  </a:lnTo>
                  <a:lnTo>
                    <a:pt x="29" y="51"/>
                  </a:lnTo>
                  <a:lnTo>
                    <a:pt x="53" y="455"/>
                  </a:lnTo>
                  <a:lnTo>
                    <a:pt x="53" y="455"/>
                  </a:lnTo>
                  <a:lnTo>
                    <a:pt x="54" y="460"/>
                  </a:lnTo>
                  <a:lnTo>
                    <a:pt x="58" y="464"/>
                  </a:lnTo>
                  <a:lnTo>
                    <a:pt x="63" y="467"/>
                  </a:lnTo>
                  <a:lnTo>
                    <a:pt x="68" y="468"/>
                  </a:lnTo>
                  <a:lnTo>
                    <a:pt x="68" y="468"/>
                  </a:lnTo>
                  <a:lnTo>
                    <a:pt x="69" y="468"/>
                  </a:lnTo>
                  <a:lnTo>
                    <a:pt x="99" y="467"/>
                  </a:lnTo>
                  <a:lnTo>
                    <a:pt x="99" y="474"/>
                  </a:lnTo>
                  <a:lnTo>
                    <a:pt x="56" y="476"/>
                  </a:lnTo>
                  <a:lnTo>
                    <a:pt x="3" y="633"/>
                  </a:lnTo>
                  <a:lnTo>
                    <a:pt x="3" y="633"/>
                  </a:lnTo>
                  <a:lnTo>
                    <a:pt x="2" y="637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2" y="646"/>
                  </a:lnTo>
                  <a:lnTo>
                    <a:pt x="4" y="649"/>
                  </a:lnTo>
                  <a:lnTo>
                    <a:pt x="7" y="650"/>
                  </a:lnTo>
                  <a:lnTo>
                    <a:pt x="13" y="652"/>
                  </a:lnTo>
                  <a:lnTo>
                    <a:pt x="18" y="652"/>
                  </a:lnTo>
                  <a:lnTo>
                    <a:pt x="18" y="652"/>
                  </a:lnTo>
                  <a:lnTo>
                    <a:pt x="21" y="652"/>
                  </a:lnTo>
                  <a:lnTo>
                    <a:pt x="44" y="650"/>
                  </a:lnTo>
                  <a:lnTo>
                    <a:pt x="87" y="522"/>
                  </a:lnTo>
                  <a:lnTo>
                    <a:pt x="727" y="484"/>
                  </a:lnTo>
                  <a:lnTo>
                    <a:pt x="705" y="438"/>
                  </a:lnTo>
                  <a:lnTo>
                    <a:pt x="661" y="441"/>
                  </a:lnTo>
                  <a:lnTo>
                    <a:pt x="661" y="433"/>
                  </a:lnTo>
                  <a:lnTo>
                    <a:pt x="662" y="433"/>
                  </a:lnTo>
                  <a:lnTo>
                    <a:pt x="662" y="433"/>
                  </a:lnTo>
                  <a:lnTo>
                    <a:pt x="690" y="432"/>
                  </a:lnTo>
                  <a:lnTo>
                    <a:pt x="690" y="432"/>
                  </a:lnTo>
                  <a:lnTo>
                    <a:pt x="696" y="430"/>
                  </a:lnTo>
                  <a:lnTo>
                    <a:pt x="700" y="426"/>
                  </a:lnTo>
                  <a:lnTo>
                    <a:pt x="704" y="422"/>
                  </a:lnTo>
                  <a:lnTo>
                    <a:pt x="704" y="416"/>
                  </a:lnTo>
                  <a:lnTo>
                    <a:pt x="679" y="13"/>
                  </a:lnTo>
                  <a:lnTo>
                    <a:pt x="679" y="13"/>
                  </a:lnTo>
                  <a:lnTo>
                    <a:pt x="678" y="8"/>
                  </a:lnTo>
                  <a:lnTo>
                    <a:pt x="675" y="4"/>
                  </a:lnTo>
                  <a:lnTo>
                    <a:pt x="671" y="0"/>
                  </a:lnTo>
                  <a:lnTo>
                    <a:pt x="6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Freeform 346"/>
            <p:cNvSpPr>
              <a:spLocks/>
            </p:cNvSpPr>
            <p:nvPr/>
          </p:nvSpPr>
          <p:spPr bwMode="auto">
            <a:xfrm>
              <a:off x="2363002" y="1314033"/>
              <a:ext cx="819557" cy="568226"/>
            </a:xfrm>
            <a:custGeom>
              <a:avLst/>
              <a:gdLst>
                <a:gd name="T0" fmla="*/ 661 w 675"/>
                <a:gd name="T1" fmla="*/ 432 h 468"/>
                <a:gd name="T2" fmla="*/ 39 w 675"/>
                <a:gd name="T3" fmla="*/ 468 h 468"/>
                <a:gd name="T4" fmla="*/ 39 w 675"/>
                <a:gd name="T5" fmla="*/ 468 h 468"/>
                <a:gd name="T6" fmla="*/ 34 w 675"/>
                <a:gd name="T7" fmla="*/ 467 h 468"/>
                <a:gd name="T8" fmla="*/ 30 w 675"/>
                <a:gd name="T9" fmla="*/ 464 h 468"/>
                <a:gd name="T10" fmla="*/ 25 w 675"/>
                <a:gd name="T11" fmla="*/ 460 h 468"/>
                <a:gd name="T12" fmla="*/ 24 w 675"/>
                <a:gd name="T13" fmla="*/ 455 h 468"/>
                <a:gd name="T14" fmla="*/ 0 w 675"/>
                <a:gd name="T15" fmla="*/ 51 h 468"/>
                <a:gd name="T16" fmla="*/ 0 w 675"/>
                <a:gd name="T17" fmla="*/ 51 h 468"/>
                <a:gd name="T18" fmla="*/ 1 w 675"/>
                <a:gd name="T19" fmla="*/ 46 h 468"/>
                <a:gd name="T20" fmla="*/ 4 w 675"/>
                <a:gd name="T21" fmla="*/ 40 h 468"/>
                <a:gd name="T22" fmla="*/ 8 w 675"/>
                <a:gd name="T23" fmla="*/ 37 h 468"/>
                <a:gd name="T24" fmla="*/ 13 w 675"/>
                <a:gd name="T25" fmla="*/ 36 h 468"/>
                <a:gd name="T26" fmla="*/ 636 w 675"/>
                <a:gd name="T27" fmla="*/ 0 h 468"/>
                <a:gd name="T28" fmla="*/ 636 w 675"/>
                <a:gd name="T29" fmla="*/ 0 h 468"/>
                <a:gd name="T30" fmla="*/ 641 w 675"/>
                <a:gd name="T31" fmla="*/ 0 h 468"/>
                <a:gd name="T32" fmla="*/ 646 w 675"/>
                <a:gd name="T33" fmla="*/ 2 h 468"/>
                <a:gd name="T34" fmla="*/ 649 w 675"/>
                <a:gd name="T35" fmla="*/ 8 h 468"/>
                <a:gd name="T36" fmla="*/ 651 w 675"/>
                <a:gd name="T37" fmla="*/ 13 h 468"/>
                <a:gd name="T38" fmla="*/ 675 w 675"/>
                <a:gd name="T39" fmla="*/ 415 h 468"/>
                <a:gd name="T40" fmla="*/ 675 w 675"/>
                <a:gd name="T41" fmla="*/ 415 h 468"/>
                <a:gd name="T42" fmla="*/ 673 w 675"/>
                <a:gd name="T43" fmla="*/ 422 h 468"/>
                <a:gd name="T44" fmla="*/ 671 w 675"/>
                <a:gd name="T45" fmla="*/ 426 h 468"/>
                <a:gd name="T46" fmla="*/ 667 w 675"/>
                <a:gd name="T47" fmla="*/ 430 h 468"/>
                <a:gd name="T48" fmla="*/ 661 w 675"/>
                <a:gd name="T49" fmla="*/ 432 h 468"/>
                <a:gd name="T50" fmla="*/ 661 w 675"/>
                <a:gd name="T51" fmla="*/ 43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75" h="468">
                  <a:moveTo>
                    <a:pt x="661" y="432"/>
                  </a:moveTo>
                  <a:lnTo>
                    <a:pt x="39" y="468"/>
                  </a:lnTo>
                  <a:lnTo>
                    <a:pt x="39" y="468"/>
                  </a:lnTo>
                  <a:lnTo>
                    <a:pt x="34" y="467"/>
                  </a:lnTo>
                  <a:lnTo>
                    <a:pt x="30" y="464"/>
                  </a:lnTo>
                  <a:lnTo>
                    <a:pt x="25" y="460"/>
                  </a:lnTo>
                  <a:lnTo>
                    <a:pt x="24" y="455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40"/>
                  </a:lnTo>
                  <a:lnTo>
                    <a:pt x="8" y="37"/>
                  </a:lnTo>
                  <a:lnTo>
                    <a:pt x="13" y="36"/>
                  </a:lnTo>
                  <a:lnTo>
                    <a:pt x="636" y="0"/>
                  </a:lnTo>
                  <a:lnTo>
                    <a:pt x="636" y="0"/>
                  </a:lnTo>
                  <a:lnTo>
                    <a:pt x="641" y="0"/>
                  </a:lnTo>
                  <a:lnTo>
                    <a:pt x="646" y="2"/>
                  </a:lnTo>
                  <a:lnTo>
                    <a:pt x="649" y="8"/>
                  </a:lnTo>
                  <a:lnTo>
                    <a:pt x="651" y="13"/>
                  </a:lnTo>
                  <a:lnTo>
                    <a:pt x="675" y="415"/>
                  </a:lnTo>
                  <a:lnTo>
                    <a:pt x="675" y="415"/>
                  </a:lnTo>
                  <a:lnTo>
                    <a:pt x="673" y="422"/>
                  </a:lnTo>
                  <a:lnTo>
                    <a:pt x="671" y="426"/>
                  </a:lnTo>
                  <a:lnTo>
                    <a:pt x="667" y="430"/>
                  </a:lnTo>
                  <a:lnTo>
                    <a:pt x="661" y="432"/>
                  </a:lnTo>
                  <a:lnTo>
                    <a:pt x="661" y="432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347"/>
            <p:cNvSpPr>
              <a:spLocks/>
            </p:cNvSpPr>
            <p:nvPr/>
          </p:nvSpPr>
          <p:spPr bwMode="auto">
            <a:xfrm>
              <a:off x="3085426" y="1810624"/>
              <a:ext cx="46138" cy="32783"/>
            </a:xfrm>
            <a:custGeom>
              <a:avLst/>
              <a:gdLst>
                <a:gd name="T0" fmla="*/ 38 w 38"/>
                <a:gd name="T1" fmla="*/ 24 h 27"/>
                <a:gd name="T2" fmla="*/ 2 w 38"/>
                <a:gd name="T3" fmla="*/ 27 h 27"/>
                <a:gd name="T4" fmla="*/ 0 w 38"/>
                <a:gd name="T5" fmla="*/ 5 h 27"/>
                <a:gd name="T6" fmla="*/ 0 w 38"/>
                <a:gd name="T7" fmla="*/ 5 h 27"/>
                <a:gd name="T8" fmla="*/ 2 w 38"/>
                <a:gd name="T9" fmla="*/ 2 h 27"/>
                <a:gd name="T10" fmla="*/ 4 w 38"/>
                <a:gd name="T11" fmla="*/ 2 h 27"/>
                <a:gd name="T12" fmla="*/ 33 w 38"/>
                <a:gd name="T13" fmla="*/ 0 h 27"/>
                <a:gd name="T14" fmla="*/ 33 w 38"/>
                <a:gd name="T15" fmla="*/ 0 h 27"/>
                <a:gd name="T16" fmla="*/ 35 w 38"/>
                <a:gd name="T17" fmla="*/ 1 h 27"/>
                <a:gd name="T18" fmla="*/ 37 w 38"/>
                <a:gd name="T19" fmla="*/ 4 h 27"/>
                <a:gd name="T20" fmla="*/ 38 w 38"/>
                <a:gd name="T21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7">
                  <a:moveTo>
                    <a:pt x="38" y="24"/>
                  </a:moveTo>
                  <a:lnTo>
                    <a:pt x="2" y="27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4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348"/>
            <p:cNvSpPr>
              <a:spLocks/>
            </p:cNvSpPr>
            <p:nvPr/>
          </p:nvSpPr>
          <p:spPr bwMode="auto">
            <a:xfrm>
              <a:off x="2443136" y="1849477"/>
              <a:ext cx="46138" cy="31568"/>
            </a:xfrm>
            <a:custGeom>
              <a:avLst/>
              <a:gdLst>
                <a:gd name="T0" fmla="*/ 38 w 38"/>
                <a:gd name="T1" fmla="*/ 23 h 26"/>
                <a:gd name="T2" fmla="*/ 1 w 38"/>
                <a:gd name="T3" fmla="*/ 26 h 26"/>
                <a:gd name="T4" fmla="*/ 0 w 38"/>
                <a:gd name="T5" fmla="*/ 4 h 26"/>
                <a:gd name="T6" fmla="*/ 0 w 38"/>
                <a:gd name="T7" fmla="*/ 4 h 26"/>
                <a:gd name="T8" fmla="*/ 1 w 38"/>
                <a:gd name="T9" fmla="*/ 3 h 26"/>
                <a:gd name="T10" fmla="*/ 4 w 38"/>
                <a:gd name="T11" fmla="*/ 1 h 26"/>
                <a:gd name="T12" fmla="*/ 32 w 38"/>
                <a:gd name="T13" fmla="*/ 0 h 26"/>
                <a:gd name="T14" fmla="*/ 32 w 38"/>
                <a:gd name="T15" fmla="*/ 0 h 26"/>
                <a:gd name="T16" fmla="*/ 35 w 38"/>
                <a:gd name="T17" fmla="*/ 0 h 26"/>
                <a:gd name="T18" fmla="*/ 36 w 38"/>
                <a:gd name="T19" fmla="*/ 3 h 26"/>
                <a:gd name="T20" fmla="*/ 38 w 38"/>
                <a:gd name="T21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6">
                  <a:moveTo>
                    <a:pt x="38" y="23"/>
                  </a:moveTo>
                  <a:lnTo>
                    <a:pt x="1" y="2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3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349"/>
            <p:cNvSpPr>
              <a:spLocks/>
            </p:cNvSpPr>
            <p:nvPr/>
          </p:nvSpPr>
          <p:spPr bwMode="auto">
            <a:xfrm>
              <a:off x="2327792" y="1845835"/>
              <a:ext cx="943401" cy="259830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  <a:close/>
                </a:path>
              </a:pathLst>
            </a:custGeom>
            <a:solidFill>
              <a:srgbClr val="2D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350"/>
            <p:cNvSpPr>
              <a:spLocks/>
            </p:cNvSpPr>
            <p:nvPr/>
          </p:nvSpPr>
          <p:spPr bwMode="auto">
            <a:xfrm>
              <a:off x="2327792" y="1845835"/>
              <a:ext cx="943401" cy="259830"/>
            </a:xfrm>
            <a:custGeom>
              <a:avLst/>
              <a:gdLst>
                <a:gd name="T0" fmla="*/ 761 w 777"/>
                <a:gd name="T1" fmla="*/ 170 h 214"/>
                <a:gd name="T2" fmla="*/ 21 w 777"/>
                <a:gd name="T3" fmla="*/ 214 h 214"/>
                <a:gd name="T4" fmla="*/ 21 w 777"/>
                <a:gd name="T5" fmla="*/ 214 h 214"/>
                <a:gd name="T6" fmla="*/ 14 w 777"/>
                <a:gd name="T7" fmla="*/ 214 h 214"/>
                <a:gd name="T8" fmla="*/ 9 w 777"/>
                <a:gd name="T9" fmla="*/ 214 h 214"/>
                <a:gd name="T10" fmla="*/ 5 w 777"/>
                <a:gd name="T11" fmla="*/ 211 h 214"/>
                <a:gd name="T12" fmla="*/ 2 w 777"/>
                <a:gd name="T13" fmla="*/ 210 h 214"/>
                <a:gd name="T14" fmla="*/ 0 w 777"/>
                <a:gd name="T15" fmla="*/ 207 h 214"/>
                <a:gd name="T16" fmla="*/ 0 w 777"/>
                <a:gd name="T17" fmla="*/ 203 h 214"/>
                <a:gd name="T18" fmla="*/ 0 w 777"/>
                <a:gd name="T19" fmla="*/ 199 h 214"/>
                <a:gd name="T20" fmla="*/ 3 w 777"/>
                <a:gd name="T21" fmla="*/ 195 h 214"/>
                <a:gd name="T22" fmla="*/ 56 w 777"/>
                <a:gd name="T23" fmla="*/ 38 h 214"/>
                <a:gd name="T24" fmla="*/ 705 w 777"/>
                <a:gd name="T25" fmla="*/ 0 h 214"/>
                <a:gd name="T26" fmla="*/ 769 w 777"/>
                <a:gd name="T27" fmla="*/ 139 h 214"/>
                <a:gd name="T28" fmla="*/ 769 w 777"/>
                <a:gd name="T29" fmla="*/ 139 h 214"/>
                <a:gd name="T30" fmla="*/ 773 w 777"/>
                <a:gd name="T31" fmla="*/ 146 h 214"/>
                <a:gd name="T32" fmla="*/ 775 w 777"/>
                <a:gd name="T33" fmla="*/ 153 h 214"/>
                <a:gd name="T34" fmla="*/ 777 w 777"/>
                <a:gd name="T35" fmla="*/ 157 h 214"/>
                <a:gd name="T36" fmla="*/ 777 w 777"/>
                <a:gd name="T37" fmla="*/ 161 h 214"/>
                <a:gd name="T38" fmla="*/ 775 w 777"/>
                <a:gd name="T39" fmla="*/ 165 h 214"/>
                <a:gd name="T40" fmla="*/ 773 w 777"/>
                <a:gd name="T41" fmla="*/ 168 h 214"/>
                <a:gd name="T42" fmla="*/ 767 w 777"/>
                <a:gd name="T43" fmla="*/ 169 h 214"/>
                <a:gd name="T44" fmla="*/ 761 w 777"/>
                <a:gd name="T45" fmla="*/ 17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7" h="214">
                  <a:moveTo>
                    <a:pt x="761" y="170"/>
                  </a:moveTo>
                  <a:lnTo>
                    <a:pt x="21" y="214"/>
                  </a:lnTo>
                  <a:lnTo>
                    <a:pt x="21" y="214"/>
                  </a:lnTo>
                  <a:lnTo>
                    <a:pt x="14" y="214"/>
                  </a:lnTo>
                  <a:lnTo>
                    <a:pt x="9" y="214"/>
                  </a:lnTo>
                  <a:lnTo>
                    <a:pt x="5" y="211"/>
                  </a:lnTo>
                  <a:lnTo>
                    <a:pt x="2" y="210"/>
                  </a:lnTo>
                  <a:lnTo>
                    <a:pt x="0" y="207"/>
                  </a:lnTo>
                  <a:lnTo>
                    <a:pt x="0" y="203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56" y="38"/>
                  </a:lnTo>
                  <a:lnTo>
                    <a:pt x="705" y="0"/>
                  </a:lnTo>
                  <a:lnTo>
                    <a:pt x="769" y="139"/>
                  </a:lnTo>
                  <a:lnTo>
                    <a:pt x="769" y="139"/>
                  </a:lnTo>
                  <a:lnTo>
                    <a:pt x="773" y="146"/>
                  </a:lnTo>
                  <a:lnTo>
                    <a:pt x="775" y="153"/>
                  </a:lnTo>
                  <a:lnTo>
                    <a:pt x="777" y="157"/>
                  </a:lnTo>
                  <a:lnTo>
                    <a:pt x="777" y="161"/>
                  </a:lnTo>
                  <a:lnTo>
                    <a:pt x="775" y="165"/>
                  </a:lnTo>
                  <a:lnTo>
                    <a:pt x="773" y="168"/>
                  </a:lnTo>
                  <a:lnTo>
                    <a:pt x="767" y="169"/>
                  </a:lnTo>
                  <a:lnTo>
                    <a:pt x="761" y="17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Freeform 351"/>
            <p:cNvSpPr>
              <a:spLocks/>
            </p:cNvSpPr>
            <p:nvPr/>
          </p:nvSpPr>
          <p:spPr bwMode="auto">
            <a:xfrm>
              <a:off x="2377572" y="1862833"/>
              <a:ext cx="846269" cy="205193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80B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352"/>
            <p:cNvSpPr>
              <a:spLocks/>
            </p:cNvSpPr>
            <p:nvPr/>
          </p:nvSpPr>
          <p:spPr bwMode="auto">
            <a:xfrm>
              <a:off x="2377572" y="1862833"/>
              <a:ext cx="846269" cy="205193"/>
            </a:xfrm>
            <a:custGeom>
              <a:avLst/>
              <a:gdLst>
                <a:gd name="T0" fmla="*/ 0 w 697"/>
                <a:gd name="T1" fmla="*/ 169 h 169"/>
                <a:gd name="T2" fmla="*/ 36 w 697"/>
                <a:gd name="T3" fmla="*/ 36 h 169"/>
                <a:gd name="T4" fmla="*/ 643 w 697"/>
                <a:gd name="T5" fmla="*/ 0 h 169"/>
                <a:gd name="T6" fmla="*/ 697 w 697"/>
                <a:gd name="T7" fmla="*/ 128 h 169"/>
                <a:gd name="T8" fmla="*/ 0 w 697"/>
                <a:gd name="T9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69">
                  <a:moveTo>
                    <a:pt x="0" y="169"/>
                  </a:moveTo>
                  <a:lnTo>
                    <a:pt x="36" y="36"/>
                  </a:lnTo>
                  <a:lnTo>
                    <a:pt x="643" y="0"/>
                  </a:lnTo>
                  <a:lnTo>
                    <a:pt x="697" y="128"/>
                  </a:lnTo>
                  <a:lnTo>
                    <a:pt x="0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353"/>
            <p:cNvSpPr>
              <a:spLocks/>
            </p:cNvSpPr>
            <p:nvPr/>
          </p:nvSpPr>
          <p:spPr bwMode="auto">
            <a:xfrm>
              <a:off x="2341147" y="2041314"/>
              <a:ext cx="917904" cy="60708"/>
            </a:xfrm>
            <a:custGeom>
              <a:avLst/>
              <a:gdLst>
                <a:gd name="T0" fmla="*/ 754 w 756"/>
                <a:gd name="T1" fmla="*/ 7 h 50"/>
                <a:gd name="T2" fmla="*/ 3 w 756"/>
                <a:gd name="T3" fmla="*/ 50 h 50"/>
                <a:gd name="T4" fmla="*/ 3 w 756"/>
                <a:gd name="T5" fmla="*/ 50 h 50"/>
                <a:gd name="T6" fmla="*/ 2 w 756"/>
                <a:gd name="T7" fmla="*/ 50 h 50"/>
                <a:gd name="T8" fmla="*/ 0 w 756"/>
                <a:gd name="T9" fmla="*/ 47 h 50"/>
                <a:gd name="T10" fmla="*/ 0 w 756"/>
                <a:gd name="T11" fmla="*/ 47 h 50"/>
                <a:gd name="T12" fmla="*/ 0 w 756"/>
                <a:gd name="T13" fmla="*/ 46 h 50"/>
                <a:gd name="T14" fmla="*/ 3 w 756"/>
                <a:gd name="T15" fmla="*/ 45 h 50"/>
                <a:gd name="T16" fmla="*/ 754 w 756"/>
                <a:gd name="T17" fmla="*/ 0 h 50"/>
                <a:gd name="T18" fmla="*/ 754 w 756"/>
                <a:gd name="T19" fmla="*/ 0 h 50"/>
                <a:gd name="T20" fmla="*/ 755 w 756"/>
                <a:gd name="T21" fmla="*/ 1 h 50"/>
                <a:gd name="T22" fmla="*/ 756 w 756"/>
                <a:gd name="T23" fmla="*/ 3 h 50"/>
                <a:gd name="T24" fmla="*/ 756 w 756"/>
                <a:gd name="T25" fmla="*/ 3 h 50"/>
                <a:gd name="T26" fmla="*/ 756 w 756"/>
                <a:gd name="T27" fmla="*/ 5 h 50"/>
                <a:gd name="T28" fmla="*/ 754 w 756"/>
                <a:gd name="T29" fmla="*/ 7 h 50"/>
                <a:gd name="T30" fmla="*/ 754 w 756"/>
                <a:gd name="T31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6" h="50">
                  <a:moveTo>
                    <a:pt x="754" y="7"/>
                  </a:moveTo>
                  <a:lnTo>
                    <a:pt x="3" y="50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3" y="45"/>
                  </a:lnTo>
                  <a:lnTo>
                    <a:pt x="754" y="0"/>
                  </a:lnTo>
                  <a:lnTo>
                    <a:pt x="754" y="0"/>
                  </a:lnTo>
                  <a:lnTo>
                    <a:pt x="755" y="1"/>
                  </a:lnTo>
                  <a:lnTo>
                    <a:pt x="756" y="3"/>
                  </a:lnTo>
                  <a:lnTo>
                    <a:pt x="756" y="3"/>
                  </a:lnTo>
                  <a:lnTo>
                    <a:pt x="756" y="5"/>
                  </a:lnTo>
                  <a:lnTo>
                    <a:pt x="754" y="7"/>
                  </a:lnTo>
                  <a:lnTo>
                    <a:pt x="754" y="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354"/>
            <p:cNvSpPr>
              <a:spLocks/>
            </p:cNvSpPr>
            <p:nvPr/>
          </p:nvSpPr>
          <p:spPr bwMode="auto">
            <a:xfrm>
              <a:off x="3089069" y="1817909"/>
              <a:ext cx="41281" cy="46138"/>
            </a:xfrm>
            <a:custGeom>
              <a:avLst/>
              <a:gdLst>
                <a:gd name="T0" fmla="*/ 31 w 34"/>
                <a:gd name="T1" fmla="*/ 37 h 38"/>
                <a:gd name="T2" fmla="*/ 5 w 34"/>
                <a:gd name="T3" fmla="*/ 38 h 38"/>
                <a:gd name="T4" fmla="*/ 5 w 34"/>
                <a:gd name="T5" fmla="*/ 38 h 38"/>
                <a:gd name="T6" fmla="*/ 3 w 34"/>
                <a:gd name="T7" fmla="*/ 38 h 38"/>
                <a:gd name="T8" fmla="*/ 1 w 34"/>
                <a:gd name="T9" fmla="*/ 36 h 38"/>
                <a:gd name="T10" fmla="*/ 0 w 34"/>
                <a:gd name="T11" fmla="*/ 4 h 38"/>
                <a:gd name="T12" fmla="*/ 0 w 34"/>
                <a:gd name="T13" fmla="*/ 4 h 38"/>
                <a:gd name="T14" fmla="*/ 1 w 34"/>
                <a:gd name="T15" fmla="*/ 3 h 38"/>
                <a:gd name="T16" fmla="*/ 3 w 34"/>
                <a:gd name="T17" fmla="*/ 2 h 38"/>
                <a:gd name="T18" fmla="*/ 28 w 34"/>
                <a:gd name="T19" fmla="*/ 0 h 38"/>
                <a:gd name="T20" fmla="*/ 28 w 34"/>
                <a:gd name="T21" fmla="*/ 0 h 38"/>
                <a:gd name="T22" fmla="*/ 31 w 34"/>
                <a:gd name="T23" fmla="*/ 2 h 38"/>
                <a:gd name="T24" fmla="*/ 32 w 34"/>
                <a:gd name="T25" fmla="*/ 3 h 38"/>
                <a:gd name="T26" fmla="*/ 34 w 34"/>
                <a:gd name="T27" fmla="*/ 34 h 38"/>
                <a:gd name="T28" fmla="*/ 34 w 34"/>
                <a:gd name="T29" fmla="*/ 34 h 38"/>
                <a:gd name="T30" fmla="*/ 32 w 34"/>
                <a:gd name="T31" fmla="*/ 36 h 38"/>
                <a:gd name="T32" fmla="*/ 31 w 34"/>
                <a:gd name="T33" fmla="*/ 37 h 38"/>
                <a:gd name="T34" fmla="*/ 31 w 34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" y="3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55"/>
            <p:cNvSpPr>
              <a:spLocks/>
            </p:cNvSpPr>
            <p:nvPr/>
          </p:nvSpPr>
          <p:spPr bwMode="auto">
            <a:xfrm>
              <a:off x="2446779" y="1855548"/>
              <a:ext cx="40068" cy="46138"/>
            </a:xfrm>
            <a:custGeom>
              <a:avLst/>
              <a:gdLst>
                <a:gd name="T0" fmla="*/ 31 w 33"/>
                <a:gd name="T1" fmla="*/ 37 h 38"/>
                <a:gd name="T2" fmla="*/ 5 w 33"/>
                <a:gd name="T3" fmla="*/ 38 h 38"/>
                <a:gd name="T4" fmla="*/ 5 w 33"/>
                <a:gd name="T5" fmla="*/ 38 h 38"/>
                <a:gd name="T6" fmla="*/ 2 w 33"/>
                <a:gd name="T7" fmla="*/ 38 h 38"/>
                <a:gd name="T8" fmla="*/ 1 w 33"/>
                <a:gd name="T9" fmla="*/ 36 h 38"/>
                <a:gd name="T10" fmla="*/ 0 w 33"/>
                <a:gd name="T11" fmla="*/ 6 h 38"/>
                <a:gd name="T12" fmla="*/ 0 w 33"/>
                <a:gd name="T13" fmla="*/ 6 h 38"/>
                <a:gd name="T14" fmla="*/ 1 w 33"/>
                <a:gd name="T15" fmla="*/ 3 h 38"/>
                <a:gd name="T16" fmla="*/ 2 w 33"/>
                <a:gd name="T17" fmla="*/ 2 h 38"/>
                <a:gd name="T18" fmla="*/ 28 w 33"/>
                <a:gd name="T19" fmla="*/ 0 h 38"/>
                <a:gd name="T20" fmla="*/ 28 w 33"/>
                <a:gd name="T21" fmla="*/ 0 h 38"/>
                <a:gd name="T22" fmla="*/ 31 w 33"/>
                <a:gd name="T23" fmla="*/ 2 h 38"/>
                <a:gd name="T24" fmla="*/ 32 w 33"/>
                <a:gd name="T25" fmla="*/ 3 h 38"/>
                <a:gd name="T26" fmla="*/ 33 w 33"/>
                <a:gd name="T27" fmla="*/ 34 h 38"/>
                <a:gd name="T28" fmla="*/ 33 w 33"/>
                <a:gd name="T29" fmla="*/ 34 h 38"/>
                <a:gd name="T30" fmla="*/ 32 w 33"/>
                <a:gd name="T31" fmla="*/ 36 h 38"/>
                <a:gd name="T32" fmla="*/ 31 w 33"/>
                <a:gd name="T33" fmla="*/ 37 h 38"/>
                <a:gd name="T34" fmla="*/ 31 w 33"/>
                <a:gd name="T3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38">
                  <a:moveTo>
                    <a:pt x="31" y="37"/>
                  </a:moveTo>
                  <a:lnTo>
                    <a:pt x="5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1" y="3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2" y="36"/>
                  </a:lnTo>
                  <a:lnTo>
                    <a:pt x="31" y="37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393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56"/>
            <p:cNvSpPr>
              <a:spLocks/>
            </p:cNvSpPr>
            <p:nvPr/>
          </p:nvSpPr>
          <p:spPr bwMode="auto">
            <a:xfrm>
              <a:off x="2434638" y="1780270"/>
              <a:ext cx="36425" cy="30354"/>
            </a:xfrm>
            <a:custGeom>
              <a:avLst/>
              <a:gdLst>
                <a:gd name="T0" fmla="*/ 26 w 30"/>
                <a:gd name="T1" fmla="*/ 23 h 25"/>
                <a:gd name="T2" fmla="*/ 6 w 30"/>
                <a:gd name="T3" fmla="*/ 25 h 25"/>
                <a:gd name="T4" fmla="*/ 6 w 30"/>
                <a:gd name="T5" fmla="*/ 25 h 25"/>
                <a:gd name="T6" fmla="*/ 3 w 30"/>
                <a:gd name="T7" fmla="*/ 23 h 25"/>
                <a:gd name="T8" fmla="*/ 2 w 30"/>
                <a:gd name="T9" fmla="*/ 21 h 25"/>
                <a:gd name="T10" fmla="*/ 0 w 30"/>
                <a:gd name="T11" fmla="*/ 6 h 25"/>
                <a:gd name="T12" fmla="*/ 0 w 30"/>
                <a:gd name="T13" fmla="*/ 6 h 25"/>
                <a:gd name="T14" fmla="*/ 2 w 30"/>
                <a:gd name="T15" fmla="*/ 3 h 25"/>
                <a:gd name="T16" fmla="*/ 4 w 30"/>
                <a:gd name="T17" fmla="*/ 2 h 25"/>
                <a:gd name="T18" fmla="*/ 25 w 30"/>
                <a:gd name="T19" fmla="*/ 0 h 25"/>
                <a:gd name="T20" fmla="*/ 25 w 30"/>
                <a:gd name="T21" fmla="*/ 0 h 25"/>
                <a:gd name="T22" fmla="*/ 27 w 30"/>
                <a:gd name="T23" fmla="*/ 2 h 25"/>
                <a:gd name="T24" fmla="*/ 29 w 30"/>
                <a:gd name="T25" fmla="*/ 4 h 25"/>
                <a:gd name="T26" fmla="*/ 30 w 30"/>
                <a:gd name="T27" fmla="*/ 19 h 25"/>
                <a:gd name="T28" fmla="*/ 30 w 30"/>
                <a:gd name="T29" fmla="*/ 19 h 25"/>
                <a:gd name="T30" fmla="*/ 29 w 30"/>
                <a:gd name="T31" fmla="*/ 22 h 25"/>
                <a:gd name="T32" fmla="*/ 26 w 30"/>
                <a:gd name="T33" fmla="*/ 23 h 25"/>
                <a:gd name="T34" fmla="*/ 26 w 30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5">
                  <a:moveTo>
                    <a:pt x="26" y="23"/>
                  </a:moveTo>
                  <a:lnTo>
                    <a:pt x="6" y="25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6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357"/>
            <p:cNvSpPr>
              <a:spLocks/>
            </p:cNvSpPr>
            <p:nvPr/>
          </p:nvSpPr>
          <p:spPr bwMode="auto">
            <a:xfrm>
              <a:off x="2433423" y="1737775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358"/>
            <p:cNvSpPr>
              <a:spLocks/>
            </p:cNvSpPr>
            <p:nvPr/>
          </p:nvSpPr>
          <p:spPr bwMode="auto">
            <a:xfrm>
              <a:off x="2429781" y="1694065"/>
              <a:ext cx="36425" cy="38853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3 w 30"/>
                <a:gd name="T9" fmla="*/ 31 h 32"/>
                <a:gd name="T10" fmla="*/ 2 w 30"/>
                <a:gd name="T11" fmla="*/ 27 h 32"/>
                <a:gd name="T12" fmla="*/ 0 w 30"/>
                <a:gd name="T13" fmla="*/ 7 h 32"/>
                <a:gd name="T14" fmla="*/ 0 w 30"/>
                <a:gd name="T15" fmla="*/ 7 h 32"/>
                <a:gd name="T16" fmla="*/ 2 w 30"/>
                <a:gd name="T17" fmla="*/ 3 h 32"/>
                <a:gd name="T18" fmla="*/ 6 w 30"/>
                <a:gd name="T19" fmla="*/ 1 h 32"/>
                <a:gd name="T20" fmla="*/ 23 w 30"/>
                <a:gd name="T21" fmla="*/ 0 h 32"/>
                <a:gd name="T22" fmla="*/ 23 w 30"/>
                <a:gd name="T23" fmla="*/ 0 h 32"/>
                <a:gd name="T24" fmla="*/ 27 w 30"/>
                <a:gd name="T25" fmla="*/ 1 h 32"/>
                <a:gd name="T26" fmla="*/ 29 w 30"/>
                <a:gd name="T27" fmla="*/ 5 h 32"/>
                <a:gd name="T28" fmla="*/ 30 w 30"/>
                <a:gd name="T29" fmla="*/ 25 h 32"/>
                <a:gd name="T30" fmla="*/ 30 w 30"/>
                <a:gd name="T31" fmla="*/ 25 h 32"/>
                <a:gd name="T32" fmla="*/ 29 w 30"/>
                <a:gd name="T33" fmla="*/ 28 h 32"/>
                <a:gd name="T34" fmla="*/ 24 w 30"/>
                <a:gd name="T35" fmla="*/ 31 h 32"/>
                <a:gd name="T36" fmla="*/ 24 w 30"/>
                <a:gd name="T3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359"/>
            <p:cNvSpPr>
              <a:spLocks/>
            </p:cNvSpPr>
            <p:nvPr/>
          </p:nvSpPr>
          <p:spPr bwMode="auto">
            <a:xfrm>
              <a:off x="2428567" y="1651569"/>
              <a:ext cx="33996" cy="37639"/>
            </a:xfrm>
            <a:custGeom>
              <a:avLst/>
              <a:gdLst>
                <a:gd name="T0" fmla="*/ 24 w 28"/>
                <a:gd name="T1" fmla="*/ 29 h 31"/>
                <a:gd name="T2" fmla="*/ 5 w 28"/>
                <a:gd name="T3" fmla="*/ 31 h 31"/>
                <a:gd name="T4" fmla="*/ 5 w 28"/>
                <a:gd name="T5" fmla="*/ 31 h 31"/>
                <a:gd name="T6" fmla="*/ 3 w 28"/>
                <a:gd name="T7" fmla="*/ 29 h 31"/>
                <a:gd name="T8" fmla="*/ 0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0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8 w 28"/>
                <a:gd name="T25" fmla="*/ 4 h 31"/>
                <a:gd name="T26" fmla="*/ 28 w 28"/>
                <a:gd name="T27" fmla="*/ 24 h 31"/>
                <a:gd name="T28" fmla="*/ 28 w 28"/>
                <a:gd name="T29" fmla="*/ 24 h 31"/>
                <a:gd name="T30" fmla="*/ 27 w 28"/>
                <a:gd name="T31" fmla="*/ 28 h 31"/>
                <a:gd name="T32" fmla="*/ 24 w 28"/>
                <a:gd name="T33" fmla="*/ 29 h 31"/>
                <a:gd name="T34" fmla="*/ 24 w 28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29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360"/>
            <p:cNvSpPr>
              <a:spLocks/>
            </p:cNvSpPr>
            <p:nvPr/>
          </p:nvSpPr>
          <p:spPr bwMode="auto">
            <a:xfrm>
              <a:off x="2424924" y="1609074"/>
              <a:ext cx="36425" cy="37639"/>
            </a:xfrm>
            <a:custGeom>
              <a:avLst/>
              <a:gdLst>
                <a:gd name="T0" fmla="*/ 24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2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0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29 h 31"/>
                <a:gd name="T34" fmla="*/ 24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361"/>
            <p:cNvSpPr>
              <a:spLocks/>
            </p:cNvSpPr>
            <p:nvPr/>
          </p:nvSpPr>
          <p:spPr bwMode="auto">
            <a:xfrm>
              <a:off x="2421282" y="1564150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2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9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9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362"/>
            <p:cNvSpPr>
              <a:spLocks/>
            </p:cNvSpPr>
            <p:nvPr/>
          </p:nvSpPr>
          <p:spPr bwMode="auto">
            <a:xfrm>
              <a:off x="2477133" y="1777842"/>
              <a:ext cx="36425" cy="29140"/>
            </a:xfrm>
            <a:custGeom>
              <a:avLst/>
              <a:gdLst>
                <a:gd name="T0" fmla="*/ 26 w 30"/>
                <a:gd name="T1" fmla="*/ 24 h 24"/>
                <a:gd name="T2" fmla="*/ 6 w 30"/>
                <a:gd name="T3" fmla="*/ 24 h 24"/>
                <a:gd name="T4" fmla="*/ 6 w 30"/>
                <a:gd name="T5" fmla="*/ 24 h 24"/>
                <a:gd name="T6" fmla="*/ 3 w 30"/>
                <a:gd name="T7" fmla="*/ 24 h 24"/>
                <a:gd name="T8" fmla="*/ 2 w 30"/>
                <a:gd name="T9" fmla="*/ 21 h 24"/>
                <a:gd name="T10" fmla="*/ 0 w 30"/>
                <a:gd name="T11" fmla="*/ 6 h 24"/>
                <a:gd name="T12" fmla="*/ 0 w 30"/>
                <a:gd name="T13" fmla="*/ 6 h 24"/>
                <a:gd name="T14" fmla="*/ 2 w 30"/>
                <a:gd name="T15" fmla="*/ 2 h 24"/>
                <a:gd name="T16" fmla="*/ 4 w 30"/>
                <a:gd name="T17" fmla="*/ 1 h 24"/>
                <a:gd name="T18" fmla="*/ 25 w 30"/>
                <a:gd name="T19" fmla="*/ 0 h 24"/>
                <a:gd name="T20" fmla="*/ 25 w 30"/>
                <a:gd name="T21" fmla="*/ 0 h 24"/>
                <a:gd name="T22" fmla="*/ 27 w 30"/>
                <a:gd name="T23" fmla="*/ 1 h 24"/>
                <a:gd name="T24" fmla="*/ 29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9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3" y="24"/>
                  </a:lnTo>
                  <a:lnTo>
                    <a:pt x="2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363"/>
            <p:cNvSpPr>
              <a:spLocks/>
            </p:cNvSpPr>
            <p:nvPr/>
          </p:nvSpPr>
          <p:spPr bwMode="auto">
            <a:xfrm>
              <a:off x="2475919" y="1732918"/>
              <a:ext cx="75278" cy="40068"/>
            </a:xfrm>
            <a:custGeom>
              <a:avLst/>
              <a:gdLst>
                <a:gd name="T0" fmla="*/ 57 w 62"/>
                <a:gd name="T1" fmla="*/ 30 h 33"/>
                <a:gd name="T2" fmla="*/ 7 w 62"/>
                <a:gd name="T3" fmla="*/ 33 h 33"/>
                <a:gd name="T4" fmla="*/ 7 w 62"/>
                <a:gd name="T5" fmla="*/ 33 h 33"/>
                <a:gd name="T6" fmla="*/ 4 w 62"/>
                <a:gd name="T7" fmla="*/ 33 h 33"/>
                <a:gd name="T8" fmla="*/ 3 w 62"/>
                <a:gd name="T9" fmla="*/ 31 h 33"/>
                <a:gd name="T10" fmla="*/ 1 w 62"/>
                <a:gd name="T11" fmla="*/ 30 h 33"/>
                <a:gd name="T12" fmla="*/ 1 w 62"/>
                <a:gd name="T13" fmla="*/ 29 h 33"/>
                <a:gd name="T14" fmla="*/ 0 w 62"/>
                <a:gd name="T15" fmla="*/ 8 h 33"/>
                <a:gd name="T16" fmla="*/ 0 w 62"/>
                <a:gd name="T17" fmla="*/ 8 h 33"/>
                <a:gd name="T18" fmla="*/ 0 w 62"/>
                <a:gd name="T19" fmla="*/ 7 h 33"/>
                <a:gd name="T20" fmla="*/ 1 w 62"/>
                <a:gd name="T21" fmla="*/ 4 h 33"/>
                <a:gd name="T22" fmla="*/ 3 w 62"/>
                <a:gd name="T23" fmla="*/ 3 h 33"/>
                <a:gd name="T24" fmla="*/ 5 w 62"/>
                <a:gd name="T25" fmla="*/ 3 h 33"/>
                <a:gd name="T26" fmla="*/ 55 w 62"/>
                <a:gd name="T27" fmla="*/ 0 h 33"/>
                <a:gd name="T28" fmla="*/ 55 w 62"/>
                <a:gd name="T29" fmla="*/ 0 h 33"/>
                <a:gd name="T30" fmla="*/ 58 w 62"/>
                <a:gd name="T31" fmla="*/ 0 h 33"/>
                <a:gd name="T32" fmla="*/ 59 w 62"/>
                <a:gd name="T33" fmla="*/ 2 h 33"/>
                <a:gd name="T34" fmla="*/ 61 w 62"/>
                <a:gd name="T35" fmla="*/ 3 h 33"/>
                <a:gd name="T36" fmla="*/ 61 w 62"/>
                <a:gd name="T37" fmla="*/ 4 h 33"/>
                <a:gd name="T38" fmla="*/ 62 w 62"/>
                <a:gd name="T39" fmla="*/ 25 h 33"/>
                <a:gd name="T40" fmla="*/ 62 w 62"/>
                <a:gd name="T41" fmla="*/ 25 h 33"/>
                <a:gd name="T42" fmla="*/ 62 w 62"/>
                <a:gd name="T43" fmla="*/ 26 h 33"/>
                <a:gd name="T44" fmla="*/ 61 w 62"/>
                <a:gd name="T45" fmla="*/ 29 h 33"/>
                <a:gd name="T46" fmla="*/ 59 w 62"/>
                <a:gd name="T47" fmla="*/ 30 h 33"/>
                <a:gd name="T48" fmla="*/ 57 w 62"/>
                <a:gd name="T49" fmla="*/ 30 h 33"/>
                <a:gd name="T50" fmla="*/ 57 w 62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" h="33">
                  <a:moveTo>
                    <a:pt x="57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3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59" y="2"/>
                  </a:lnTo>
                  <a:lnTo>
                    <a:pt x="61" y="3"/>
                  </a:lnTo>
                  <a:lnTo>
                    <a:pt x="61" y="4"/>
                  </a:lnTo>
                  <a:lnTo>
                    <a:pt x="62" y="25"/>
                  </a:lnTo>
                  <a:lnTo>
                    <a:pt x="62" y="25"/>
                  </a:lnTo>
                  <a:lnTo>
                    <a:pt x="62" y="26"/>
                  </a:lnTo>
                  <a:lnTo>
                    <a:pt x="61" y="29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364"/>
            <p:cNvSpPr>
              <a:spLocks/>
            </p:cNvSpPr>
            <p:nvPr/>
          </p:nvSpPr>
          <p:spPr bwMode="auto">
            <a:xfrm>
              <a:off x="2472276" y="1690422"/>
              <a:ext cx="47353" cy="40068"/>
            </a:xfrm>
            <a:custGeom>
              <a:avLst/>
              <a:gdLst>
                <a:gd name="T0" fmla="*/ 35 w 39"/>
                <a:gd name="T1" fmla="*/ 31 h 33"/>
                <a:gd name="T2" fmla="*/ 7 w 39"/>
                <a:gd name="T3" fmla="*/ 33 h 33"/>
                <a:gd name="T4" fmla="*/ 7 w 39"/>
                <a:gd name="T5" fmla="*/ 33 h 33"/>
                <a:gd name="T6" fmla="*/ 6 w 39"/>
                <a:gd name="T7" fmla="*/ 33 h 33"/>
                <a:gd name="T8" fmla="*/ 4 w 39"/>
                <a:gd name="T9" fmla="*/ 31 h 33"/>
                <a:gd name="T10" fmla="*/ 3 w 39"/>
                <a:gd name="T11" fmla="*/ 30 h 33"/>
                <a:gd name="T12" fmla="*/ 2 w 39"/>
                <a:gd name="T13" fmla="*/ 27 h 33"/>
                <a:gd name="T14" fmla="*/ 0 w 39"/>
                <a:gd name="T15" fmla="*/ 8 h 33"/>
                <a:gd name="T16" fmla="*/ 0 w 39"/>
                <a:gd name="T17" fmla="*/ 8 h 33"/>
                <a:gd name="T18" fmla="*/ 2 w 39"/>
                <a:gd name="T19" fmla="*/ 6 h 33"/>
                <a:gd name="T20" fmla="*/ 2 w 39"/>
                <a:gd name="T21" fmla="*/ 4 h 33"/>
                <a:gd name="T22" fmla="*/ 4 w 39"/>
                <a:gd name="T23" fmla="*/ 3 h 33"/>
                <a:gd name="T24" fmla="*/ 6 w 39"/>
                <a:gd name="T25" fmla="*/ 3 h 33"/>
                <a:gd name="T26" fmla="*/ 33 w 39"/>
                <a:gd name="T27" fmla="*/ 0 h 33"/>
                <a:gd name="T28" fmla="*/ 33 w 39"/>
                <a:gd name="T29" fmla="*/ 0 h 33"/>
                <a:gd name="T30" fmla="*/ 35 w 39"/>
                <a:gd name="T31" fmla="*/ 1 h 33"/>
                <a:gd name="T32" fmla="*/ 37 w 39"/>
                <a:gd name="T33" fmla="*/ 1 h 33"/>
                <a:gd name="T34" fmla="*/ 38 w 39"/>
                <a:gd name="T35" fmla="*/ 4 h 33"/>
                <a:gd name="T36" fmla="*/ 39 w 39"/>
                <a:gd name="T37" fmla="*/ 6 h 33"/>
                <a:gd name="T38" fmla="*/ 39 w 39"/>
                <a:gd name="T39" fmla="*/ 26 h 33"/>
                <a:gd name="T40" fmla="*/ 39 w 39"/>
                <a:gd name="T41" fmla="*/ 26 h 33"/>
                <a:gd name="T42" fmla="*/ 39 w 39"/>
                <a:gd name="T43" fmla="*/ 27 h 33"/>
                <a:gd name="T44" fmla="*/ 38 w 39"/>
                <a:gd name="T45" fmla="*/ 28 h 33"/>
                <a:gd name="T46" fmla="*/ 37 w 39"/>
                <a:gd name="T47" fmla="*/ 30 h 33"/>
                <a:gd name="T48" fmla="*/ 35 w 39"/>
                <a:gd name="T49" fmla="*/ 31 h 33"/>
                <a:gd name="T50" fmla="*/ 35 w 39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9" h="33">
                  <a:moveTo>
                    <a:pt x="3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3"/>
                  </a:lnTo>
                  <a:lnTo>
                    <a:pt x="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8" y="4"/>
                  </a:lnTo>
                  <a:lnTo>
                    <a:pt x="39" y="6"/>
                  </a:lnTo>
                  <a:lnTo>
                    <a:pt x="39" y="26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0"/>
                  </a:lnTo>
                  <a:lnTo>
                    <a:pt x="35" y="31"/>
                  </a:lnTo>
                  <a:lnTo>
                    <a:pt x="3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365"/>
            <p:cNvSpPr>
              <a:spLocks/>
            </p:cNvSpPr>
            <p:nvPr/>
          </p:nvSpPr>
          <p:spPr bwMode="auto">
            <a:xfrm>
              <a:off x="2471062" y="1646713"/>
              <a:ext cx="80134" cy="40068"/>
            </a:xfrm>
            <a:custGeom>
              <a:avLst/>
              <a:gdLst>
                <a:gd name="T0" fmla="*/ 61 w 66"/>
                <a:gd name="T1" fmla="*/ 29 h 33"/>
                <a:gd name="T2" fmla="*/ 7 w 66"/>
                <a:gd name="T3" fmla="*/ 33 h 33"/>
                <a:gd name="T4" fmla="*/ 7 w 66"/>
                <a:gd name="T5" fmla="*/ 33 h 33"/>
                <a:gd name="T6" fmla="*/ 4 w 66"/>
                <a:gd name="T7" fmla="*/ 32 h 33"/>
                <a:gd name="T8" fmla="*/ 3 w 66"/>
                <a:gd name="T9" fmla="*/ 32 h 33"/>
                <a:gd name="T10" fmla="*/ 1 w 66"/>
                <a:gd name="T11" fmla="*/ 29 h 33"/>
                <a:gd name="T12" fmla="*/ 1 w 66"/>
                <a:gd name="T13" fmla="*/ 28 h 33"/>
                <a:gd name="T14" fmla="*/ 0 w 66"/>
                <a:gd name="T15" fmla="*/ 8 h 33"/>
                <a:gd name="T16" fmla="*/ 0 w 66"/>
                <a:gd name="T17" fmla="*/ 8 h 33"/>
                <a:gd name="T18" fmla="*/ 0 w 66"/>
                <a:gd name="T19" fmla="*/ 6 h 33"/>
                <a:gd name="T20" fmla="*/ 1 w 66"/>
                <a:gd name="T21" fmla="*/ 4 h 33"/>
                <a:gd name="T22" fmla="*/ 3 w 66"/>
                <a:gd name="T23" fmla="*/ 4 h 33"/>
                <a:gd name="T24" fmla="*/ 5 w 66"/>
                <a:gd name="T25" fmla="*/ 2 h 33"/>
                <a:gd name="T26" fmla="*/ 59 w 66"/>
                <a:gd name="T27" fmla="*/ 0 h 33"/>
                <a:gd name="T28" fmla="*/ 59 w 66"/>
                <a:gd name="T29" fmla="*/ 0 h 33"/>
                <a:gd name="T30" fmla="*/ 61 w 66"/>
                <a:gd name="T31" fmla="*/ 0 h 33"/>
                <a:gd name="T32" fmla="*/ 63 w 66"/>
                <a:gd name="T33" fmla="*/ 1 h 33"/>
                <a:gd name="T34" fmla="*/ 65 w 66"/>
                <a:gd name="T35" fmla="*/ 2 h 33"/>
                <a:gd name="T36" fmla="*/ 65 w 66"/>
                <a:gd name="T37" fmla="*/ 5 h 33"/>
                <a:gd name="T38" fmla="*/ 66 w 66"/>
                <a:gd name="T39" fmla="*/ 24 h 33"/>
                <a:gd name="T40" fmla="*/ 66 w 66"/>
                <a:gd name="T41" fmla="*/ 24 h 33"/>
                <a:gd name="T42" fmla="*/ 66 w 66"/>
                <a:gd name="T43" fmla="*/ 27 h 33"/>
                <a:gd name="T44" fmla="*/ 65 w 66"/>
                <a:gd name="T45" fmla="*/ 28 h 33"/>
                <a:gd name="T46" fmla="*/ 63 w 66"/>
                <a:gd name="T47" fmla="*/ 29 h 33"/>
                <a:gd name="T48" fmla="*/ 61 w 66"/>
                <a:gd name="T49" fmla="*/ 29 h 33"/>
                <a:gd name="T50" fmla="*/ 61 w 66"/>
                <a:gd name="T51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33">
                  <a:moveTo>
                    <a:pt x="61" y="29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2"/>
                  </a:lnTo>
                  <a:lnTo>
                    <a:pt x="3" y="32"/>
                  </a:lnTo>
                  <a:lnTo>
                    <a:pt x="1" y="29"/>
                  </a:lnTo>
                  <a:lnTo>
                    <a:pt x="1" y="2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4"/>
                  </a:lnTo>
                  <a:lnTo>
                    <a:pt x="5" y="2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5" y="5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7"/>
                  </a:lnTo>
                  <a:lnTo>
                    <a:pt x="65" y="28"/>
                  </a:lnTo>
                  <a:lnTo>
                    <a:pt x="63" y="29"/>
                  </a:lnTo>
                  <a:lnTo>
                    <a:pt x="61" y="29"/>
                  </a:lnTo>
                  <a:lnTo>
                    <a:pt x="61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366"/>
            <p:cNvSpPr>
              <a:spLocks/>
            </p:cNvSpPr>
            <p:nvPr/>
          </p:nvSpPr>
          <p:spPr bwMode="auto">
            <a:xfrm>
              <a:off x="2467420" y="1605431"/>
              <a:ext cx="36425" cy="37639"/>
            </a:xfrm>
            <a:custGeom>
              <a:avLst/>
              <a:gdLst>
                <a:gd name="T0" fmla="*/ 26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4 h 31"/>
                <a:gd name="T28" fmla="*/ 30 w 30"/>
                <a:gd name="T29" fmla="*/ 24 h 31"/>
                <a:gd name="T30" fmla="*/ 29 w 30"/>
                <a:gd name="T31" fmla="*/ 28 h 31"/>
                <a:gd name="T32" fmla="*/ 26 w 30"/>
                <a:gd name="T33" fmla="*/ 30 h 31"/>
                <a:gd name="T34" fmla="*/ 26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367"/>
            <p:cNvSpPr>
              <a:spLocks/>
            </p:cNvSpPr>
            <p:nvPr/>
          </p:nvSpPr>
          <p:spPr bwMode="auto">
            <a:xfrm>
              <a:off x="2466206" y="1562936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5 h 31"/>
                <a:gd name="T10" fmla="*/ 0 w 30"/>
                <a:gd name="T11" fmla="*/ 5 h 31"/>
                <a:gd name="T12" fmla="*/ 0 w 30"/>
                <a:gd name="T13" fmla="*/ 5 h 31"/>
                <a:gd name="T14" fmla="*/ 1 w 30"/>
                <a:gd name="T15" fmla="*/ 3 h 31"/>
                <a:gd name="T16" fmla="*/ 4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6 w 30"/>
                <a:gd name="T23" fmla="*/ 1 h 31"/>
                <a:gd name="T24" fmla="*/ 28 w 30"/>
                <a:gd name="T25" fmla="*/ 4 h 31"/>
                <a:gd name="T26" fmla="*/ 30 w 30"/>
                <a:gd name="T27" fmla="*/ 24 h 31"/>
                <a:gd name="T28" fmla="*/ 30 w 30"/>
                <a:gd name="T29" fmla="*/ 24 h 31"/>
                <a:gd name="T30" fmla="*/ 28 w 30"/>
                <a:gd name="T31" fmla="*/ 28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28" y="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68"/>
            <p:cNvSpPr>
              <a:spLocks/>
            </p:cNvSpPr>
            <p:nvPr/>
          </p:nvSpPr>
          <p:spPr bwMode="auto">
            <a:xfrm>
              <a:off x="2522057" y="1775413"/>
              <a:ext cx="30354" cy="30354"/>
            </a:xfrm>
            <a:custGeom>
              <a:avLst/>
              <a:gdLst>
                <a:gd name="T0" fmla="*/ 21 w 25"/>
                <a:gd name="T1" fmla="*/ 23 h 25"/>
                <a:gd name="T2" fmla="*/ 5 w 25"/>
                <a:gd name="T3" fmla="*/ 25 h 25"/>
                <a:gd name="T4" fmla="*/ 5 w 25"/>
                <a:gd name="T5" fmla="*/ 25 h 25"/>
                <a:gd name="T6" fmla="*/ 1 w 25"/>
                <a:gd name="T7" fmla="*/ 23 h 25"/>
                <a:gd name="T8" fmla="*/ 0 w 25"/>
                <a:gd name="T9" fmla="*/ 21 h 25"/>
                <a:gd name="T10" fmla="*/ 0 w 25"/>
                <a:gd name="T11" fmla="*/ 6 h 25"/>
                <a:gd name="T12" fmla="*/ 0 w 25"/>
                <a:gd name="T13" fmla="*/ 6 h 25"/>
                <a:gd name="T14" fmla="*/ 0 w 25"/>
                <a:gd name="T15" fmla="*/ 3 h 25"/>
                <a:gd name="T16" fmla="*/ 4 w 25"/>
                <a:gd name="T17" fmla="*/ 2 h 25"/>
                <a:gd name="T18" fmla="*/ 20 w 25"/>
                <a:gd name="T19" fmla="*/ 0 h 25"/>
                <a:gd name="T20" fmla="*/ 20 w 25"/>
                <a:gd name="T21" fmla="*/ 0 h 25"/>
                <a:gd name="T22" fmla="*/ 24 w 25"/>
                <a:gd name="T23" fmla="*/ 2 h 25"/>
                <a:gd name="T24" fmla="*/ 25 w 25"/>
                <a:gd name="T25" fmla="*/ 4 h 25"/>
                <a:gd name="T26" fmla="*/ 25 w 25"/>
                <a:gd name="T27" fmla="*/ 19 h 25"/>
                <a:gd name="T28" fmla="*/ 25 w 25"/>
                <a:gd name="T29" fmla="*/ 19 h 25"/>
                <a:gd name="T30" fmla="*/ 25 w 25"/>
                <a:gd name="T31" fmla="*/ 22 h 25"/>
                <a:gd name="T32" fmla="*/ 21 w 25"/>
                <a:gd name="T33" fmla="*/ 23 h 25"/>
                <a:gd name="T34" fmla="*/ 21 w 25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5">
                  <a:moveTo>
                    <a:pt x="21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369"/>
            <p:cNvSpPr>
              <a:spLocks/>
            </p:cNvSpPr>
            <p:nvPr/>
          </p:nvSpPr>
          <p:spPr bwMode="auto">
            <a:xfrm>
              <a:off x="2560910" y="1774200"/>
              <a:ext cx="32783" cy="27926"/>
            </a:xfrm>
            <a:custGeom>
              <a:avLst/>
              <a:gdLst>
                <a:gd name="T0" fmla="*/ 23 w 27"/>
                <a:gd name="T1" fmla="*/ 23 h 23"/>
                <a:gd name="T2" fmla="*/ 6 w 27"/>
                <a:gd name="T3" fmla="*/ 23 h 23"/>
                <a:gd name="T4" fmla="*/ 6 w 27"/>
                <a:gd name="T5" fmla="*/ 23 h 23"/>
                <a:gd name="T6" fmla="*/ 3 w 27"/>
                <a:gd name="T7" fmla="*/ 23 h 23"/>
                <a:gd name="T8" fmla="*/ 2 w 27"/>
                <a:gd name="T9" fmla="*/ 20 h 23"/>
                <a:gd name="T10" fmla="*/ 0 w 27"/>
                <a:gd name="T11" fmla="*/ 5 h 23"/>
                <a:gd name="T12" fmla="*/ 0 w 27"/>
                <a:gd name="T13" fmla="*/ 5 h 23"/>
                <a:gd name="T14" fmla="*/ 2 w 27"/>
                <a:gd name="T15" fmla="*/ 1 h 23"/>
                <a:gd name="T16" fmla="*/ 4 w 27"/>
                <a:gd name="T17" fmla="*/ 0 h 23"/>
                <a:gd name="T18" fmla="*/ 22 w 27"/>
                <a:gd name="T19" fmla="*/ 0 h 23"/>
                <a:gd name="T20" fmla="*/ 22 w 27"/>
                <a:gd name="T21" fmla="*/ 0 h 23"/>
                <a:gd name="T22" fmla="*/ 24 w 27"/>
                <a:gd name="T23" fmla="*/ 0 h 23"/>
                <a:gd name="T24" fmla="*/ 26 w 27"/>
                <a:gd name="T25" fmla="*/ 3 h 23"/>
                <a:gd name="T26" fmla="*/ 27 w 27"/>
                <a:gd name="T27" fmla="*/ 18 h 23"/>
                <a:gd name="T28" fmla="*/ 27 w 27"/>
                <a:gd name="T29" fmla="*/ 18 h 23"/>
                <a:gd name="T30" fmla="*/ 26 w 27"/>
                <a:gd name="T31" fmla="*/ 22 h 23"/>
                <a:gd name="T32" fmla="*/ 23 w 27"/>
                <a:gd name="T33" fmla="*/ 23 h 23"/>
                <a:gd name="T34" fmla="*/ 23 w 27"/>
                <a:gd name="T3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3">
                  <a:moveTo>
                    <a:pt x="23" y="23"/>
                  </a:moveTo>
                  <a:lnTo>
                    <a:pt x="6" y="23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27" y="18"/>
                  </a:lnTo>
                  <a:lnTo>
                    <a:pt x="27" y="18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370"/>
            <p:cNvSpPr>
              <a:spLocks/>
            </p:cNvSpPr>
            <p:nvPr/>
          </p:nvSpPr>
          <p:spPr bwMode="auto">
            <a:xfrm>
              <a:off x="2602192" y="1770557"/>
              <a:ext cx="32783" cy="30354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1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371"/>
            <p:cNvSpPr>
              <a:spLocks/>
            </p:cNvSpPr>
            <p:nvPr/>
          </p:nvSpPr>
          <p:spPr bwMode="auto">
            <a:xfrm>
              <a:off x="2643473" y="1769343"/>
              <a:ext cx="30354" cy="2914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5 h 24"/>
                <a:gd name="T12" fmla="*/ 0 w 25"/>
                <a:gd name="T13" fmla="*/ 5 h 24"/>
                <a:gd name="T14" fmla="*/ 0 w 25"/>
                <a:gd name="T15" fmla="*/ 1 h 24"/>
                <a:gd name="T16" fmla="*/ 4 w 25"/>
                <a:gd name="T17" fmla="*/ 0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0 h 24"/>
                <a:gd name="T24" fmla="*/ 25 w 25"/>
                <a:gd name="T25" fmla="*/ 3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5" y="3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372"/>
            <p:cNvSpPr>
              <a:spLocks/>
            </p:cNvSpPr>
            <p:nvPr/>
          </p:nvSpPr>
          <p:spPr bwMode="auto">
            <a:xfrm>
              <a:off x="2682326" y="1765700"/>
              <a:ext cx="32783" cy="30354"/>
            </a:xfrm>
            <a:custGeom>
              <a:avLst/>
              <a:gdLst>
                <a:gd name="T0" fmla="*/ 23 w 27"/>
                <a:gd name="T1" fmla="*/ 23 h 25"/>
                <a:gd name="T2" fmla="*/ 5 w 27"/>
                <a:gd name="T3" fmla="*/ 25 h 25"/>
                <a:gd name="T4" fmla="*/ 5 w 27"/>
                <a:gd name="T5" fmla="*/ 25 h 25"/>
                <a:gd name="T6" fmla="*/ 3 w 27"/>
                <a:gd name="T7" fmla="*/ 23 h 25"/>
                <a:gd name="T8" fmla="*/ 1 w 27"/>
                <a:gd name="T9" fmla="*/ 20 h 25"/>
                <a:gd name="T10" fmla="*/ 0 w 27"/>
                <a:gd name="T11" fmla="*/ 6 h 25"/>
                <a:gd name="T12" fmla="*/ 0 w 27"/>
                <a:gd name="T13" fmla="*/ 6 h 25"/>
                <a:gd name="T14" fmla="*/ 1 w 27"/>
                <a:gd name="T15" fmla="*/ 3 h 25"/>
                <a:gd name="T16" fmla="*/ 4 w 27"/>
                <a:gd name="T17" fmla="*/ 2 h 25"/>
                <a:gd name="T18" fmla="*/ 22 w 27"/>
                <a:gd name="T19" fmla="*/ 0 h 25"/>
                <a:gd name="T20" fmla="*/ 22 w 27"/>
                <a:gd name="T21" fmla="*/ 0 h 25"/>
                <a:gd name="T22" fmla="*/ 24 w 27"/>
                <a:gd name="T23" fmla="*/ 2 h 25"/>
                <a:gd name="T24" fmla="*/ 26 w 27"/>
                <a:gd name="T25" fmla="*/ 4 h 25"/>
                <a:gd name="T26" fmla="*/ 27 w 27"/>
                <a:gd name="T27" fmla="*/ 19 h 25"/>
                <a:gd name="T28" fmla="*/ 27 w 27"/>
                <a:gd name="T29" fmla="*/ 19 h 25"/>
                <a:gd name="T30" fmla="*/ 26 w 27"/>
                <a:gd name="T31" fmla="*/ 22 h 25"/>
                <a:gd name="T32" fmla="*/ 23 w 27"/>
                <a:gd name="T33" fmla="*/ 23 h 25"/>
                <a:gd name="T34" fmla="*/ 23 w 27"/>
                <a:gd name="T35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23" y="23"/>
                  </a:moveTo>
                  <a:lnTo>
                    <a:pt x="5" y="25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373"/>
            <p:cNvSpPr>
              <a:spLocks/>
            </p:cNvSpPr>
            <p:nvPr/>
          </p:nvSpPr>
          <p:spPr bwMode="auto">
            <a:xfrm>
              <a:off x="2723607" y="1764486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1 h 24"/>
                <a:gd name="T16" fmla="*/ 4 w 27"/>
                <a:gd name="T17" fmla="*/ 0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0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4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374"/>
            <p:cNvSpPr>
              <a:spLocks/>
            </p:cNvSpPr>
            <p:nvPr/>
          </p:nvSpPr>
          <p:spPr bwMode="auto">
            <a:xfrm>
              <a:off x="2764889" y="1760843"/>
              <a:ext cx="30354" cy="29140"/>
            </a:xfrm>
            <a:custGeom>
              <a:avLst/>
              <a:gdLst>
                <a:gd name="T0" fmla="*/ 21 w 25"/>
                <a:gd name="T1" fmla="*/ 23 h 24"/>
                <a:gd name="T2" fmla="*/ 5 w 25"/>
                <a:gd name="T3" fmla="*/ 24 h 24"/>
                <a:gd name="T4" fmla="*/ 5 w 25"/>
                <a:gd name="T5" fmla="*/ 24 h 24"/>
                <a:gd name="T6" fmla="*/ 1 w 25"/>
                <a:gd name="T7" fmla="*/ 23 h 24"/>
                <a:gd name="T8" fmla="*/ 0 w 25"/>
                <a:gd name="T9" fmla="*/ 20 h 24"/>
                <a:gd name="T10" fmla="*/ 0 w 25"/>
                <a:gd name="T11" fmla="*/ 6 h 24"/>
                <a:gd name="T12" fmla="*/ 0 w 25"/>
                <a:gd name="T13" fmla="*/ 6 h 24"/>
                <a:gd name="T14" fmla="*/ 0 w 25"/>
                <a:gd name="T15" fmla="*/ 3 h 24"/>
                <a:gd name="T16" fmla="*/ 4 w 25"/>
                <a:gd name="T17" fmla="*/ 2 h 24"/>
                <a:gd name="T18" fmla="*/ 20 w 25"/>
                <a:gd name="T19" fmla="*/ 0 h 24"/>
                <a:gd name="T20" fmla="*/ 20 w 25"/>
                <a:gd name="T21" fmla="*/ 0 h 24"/>
                <a:gd name="T22" fmla="*/ 24 w 25"/>
                <a:gd name="T23" fmla="*/ 2 h 24"/>
                <a:gd name="T24" fmla="*/ 25 w 25"/>
                <a:gd name="T25" fmla="*/ 4 h 24"/>
                <a:gd name="T26" fmla="*/ 25 w 25"/>
                <a:gd name="T27" fmla="*/ 19 h 24"/>
                <a:gd name="T28" fmla="*/ 25 w 25"/>
                <a:gd name="T29" fmla="*/ 19 h 24"/>
                <a:gd name="T30" fmla="*/ 25 w 25"/>
                <a:gd name="T31" fmla="*/ 22 h 24"/>
                <a:gd name="T32" fmla="*/ 21 w 25"/>
                <a:gd name="T33" fmla="*/ 23 h 24"/>
                <a:gd name="T34" fmla="*/ 21 w 25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24">
                  <a:moveTo>
                    <a:pt x="21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5" y="4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1" y="23"/>
                  </a:lnTo>
                  <a:lnTo>
                    <a:pt x="21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375"/>
            <p:cNvSpPr>
              <a:spLocks/>
            </p:cNvSpPr>
            <p:nvPr/>
          </p:nvSpPr>
          <p:spPr bwMode="auto">
            <a:xfrm>
              <a:off x="2803742" y="1759630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2 w 27"/>
                <a:gd name="T19" fmla="*/ 0 h 24"/>
                <a:gd name="T20" fmla="*/ 22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376"/>
            <p:cNvSpPr>
              <a:spLocks/>
            </p:cNvSpPr>
            <p:nvPr/>
          </p:nvSpPr>
          <p:spPr bwMode="auto">
            <a:xfrm>
              <a:off x="2845023" y="1755987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6 h 24"/>
                <a:gd name="T12" fmla="*/ 0 w 27"/>
                <a:gd name="T13" fmla="*/ 6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2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377"/>
            <p:cNvSpPr>
              <a:spLocks/>
            </p:cNvSpPr>
            <p:nvPr/>
          </p:nvSpPr>
          <p:spPr bwMode="auto">
            <a:xfrm>
              <a:off x="2885090" y="1754773"/>
              <a:ext cx="31568" cy="29140"/>
            </a:xfrm>
            <a:custGeom>
              <a:avLst/>
              <a:gdLst>
                <a:gd name="T0" fmla="*/ 22 w 26"/>
                <a:gd name="T1" fmla="*/ 23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3 h 24"/>
                <a:gd name="T8" fmla="*/ 0 w 26"/>
                <a:gd name="T9" fmla="*/ 20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2 h 24"/>
                <a:gd name="T16" fmla="*/ 5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1 h 24"/>
                <a:gd name="T32" fmla="*/ 22 w 26"/>
                <a:gd name="T33" fmla="*/ 23 h 24"/>
                <a:gd name="T34" fmla="*/ 22 w 26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3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378"/>
            <p:cNvSpPr>
              <a:spLocks/>
            </p:cNvSpPr>
            <p:nvPr/>
          </p:nvSpPr>
          <p:spPr bwMode="auto">
            <a:xfrm>
              <a:off x="2925158" y="1751130"/>
              <a:ext cx="32783" cy="29140"/>
            </a:xfrm>
            <a:custGeom>
              <a:avLst/>
              <a:gdLst>
                <a:gd name="T0" fmla="*/ 23 w 27"/>
                <a:gd name="T1" fmla="*/ 24 h 24"/>
                <a:gd name="T2" fmla="*/ 5 w 27"/>
                <a:gd name="T3" fmla="*/ 24 h 24"/>
                <a:gd name="T4" fmla="*/ 5 w 27"/>
                <a:gd name="T5" fmla="*/ 24 h 24"/>
                <a:gd name="T6" fmla="*/ 3 w 27"/>
                <a:gd name="T7" fmla="*/ 24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3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6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6 w 27"/>
                <a:gd name="T31" fmla="*/ 23 h 24"/>
                <a:gd name="T32" fmla="*/ 23 w 27"/>
                <a:gd name="T33" fmla="*/ 24 h 24"/>
                <a:gd name="T34" fmla="*/ 23 w 27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6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6" y="23"/>
                  </a:lnTo>
                  <a:lnTo>
                    <a:pt x="23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379"/>
            <p:cNvSpPr>
              <a:spLocks/>
            </p:cNvSpPr>
            <p:nvPr/>
          </p:nvSpPr>
          <p:spPr bwMode="auto">
            <a:xfrm>
              <a:off x="2966439" y="1749916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380"/>
            <p:cNvSpPr>
              <a:spLocks/>
            </p:cNvSpPr>
            <p:nvPr/>
          </p:nvSpPr>
          <p:spPr bwMode="auto">
            <a:xfrm>
              <a:off x="3006506" y="1746274"/>
              <a:ext cx="31568" cy="29140"/>
            </a:xfrm>
            <a:custGeom>
              <a:avLst/>
              <a:gdLst>
                <a:gd name="T0" fmla="*/ 22 w 26"/>
                <a:gd name="T1" fmla="*/ 24 h 24"/>
                <a:gd name="T2" fmla="*/ 6 w 26"/>
                <a:gd name="T3" fmla="*/ 24 h 24"/>
                <a:gd name="T4" fmla="*/ 6 w 26"/>
                <a:gd name="T5" fmla="*/ 24 h 24"/>
                <a:gd name="T6" fmla="*/ 2 w 26"/>
                <a:gd name="T7" fmla="*/ 24 h 24"/>
                <a:gd name="T8" fmla="*/ 0 w 26"/>
                <a:gd name="T9" fmla="*/ 22 h 24"/>
                <a:gd name="T10" fmla="*/ 0 w 26"/>
                <a:gd name="T11" fmla="*/ 5 h 24"/>
                <a:gd name="T12" fmla="*/ 0 w 26"/>
                <a:gd name="T13" fmla="*/ 5 h 24"/>
                <a:gd name="T14" fmla="*/ 0 w 26"/>
                <a:gd name="T15" fmla="*/ 3 h 24"/>
                <a:gd name="T16" fmla="*/ 4 w 26"/>
                <a:gd name="T17" fmla="*/ 1 h 24"/>
                <a:gd name="T18" fmla="*/ 21 w 26"/>
                <a:gd name="T19" fmla="*/ 0 h 24"/>
                <a:gd name="T20" fmla="*/ 21 w 26"/>
                <a:gd name="T21" fmla="*/ 0 h 24"/>
                <a:gd name="T22" fmla="*/ 25 w 26"/>
                <a:gd name="T23" fmla="*/ 1 h 24"/>
                <a:gd name="T24" fmla="*/ 26 w 26"/>
                <a:gd name="T25" fmla="*/ 4 h 24"/>
                <a:gd name="T26" fmla="*/ 26 w 26"/>
                <a:gd name="T27" fmla="*/ 19 h 24"/>
                <a:gd name="T28" fmla="*/ 26 w 26"/>
                <a:gd name="T29" fmla="*/ 19 h 24"/>
                <a:gd name="T30" fmla="*/ 26 w 26"/>
                <a:gd name="T31" fmla="*/ 23 h 24"/>
                <a:gd name="T32" fmla="*/ 22 w 26"/>
                <a:gd name="T33" fmla="*/ 24 h 24"/>
                <a:gd name="T34" fmla="*/ 22 w 26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">
                  <a:moveTo>
                    <a:pt x="22" y="24"/>
                  </a:moveTo>
                  <a:lnTo>
                    <a:pt x="6" y="24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6" y="4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6" y="23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381"/>
            <p:cNvSpPr>
              <a:spLocks/>
            </p:cNvSpPr>
            <p:nvPr/>
          </p:nvSpPr>
          <p:spPr bwMode="auto">
            <a:xfrm>
              <a:off x="3046573" y="1745060"/>
              <a:ext cx="32783" cy="29140"/>
            </a:xfrm>
            <a:custGeom>
              <a:avLst/>
              <a:gdLst>
                <a:gd name="T0" fmla="*/ 23 w 27"/>
                <a:gd name="T1" fmla="*/ 23 h 24"/>
                <a:gd name="T2" fmla="*/ 5 w 27"/>
                <a:gd name="T3" fmla="*/ 24 h 24"/>
                <a:gd name="T4" fmla="*/ 5 w 27"/>
                <a:gd name="T5" fmla="*/ 24 h 24"/>
                <a:gd name="T6" fmla="*/ 2 w 27"/>
                <a:gd name="T7" fmla="*/ 23 h 24"/>
                <a:gd name="T8" fmla="*/ 1 w 27"/>
                <a:gd name="T9" fmla="*/ 20 h 24"/>
                <a:gd name="T10" fmla="*/ 0 w 27"/>
                <a:gd name="T11" fmla="*/ 5 h 24"/>
                <a:gd name="T12" fmla="*/ 0 w 27"/>
                <a:gd name="T13" fmla="*/ 5 h 24"/>
                <a:gd name="T14" fmla="*/ 1 w 27"/>
                <a:gd name="T15" fmla="*/ 2 h 24"/>
                <a:gd name="T16" fmla="*/ 4 w 27"/>
                <a:gd name="T17" fmla="*/ 1 h 24"/>
                <a:gd name="T18" fmla="*/ 21 w 27"/>
                <a:gd name="T19" fmla="*/ 0 h 24"/>
                <a:gd name="T20" fmla="*/ 21 w 27"/>
                <a:gd name="T21" fmla="*/ 0 h 24"/>
                <a:gd name="T22" fmla="*/ 24 w 27"/>
                <a:gd name="T23" fmla="*/ 1 h 24"/>
                <a:gd name="T24" fmla="*/ 25 w 27"/>
                <a:gd name="T25" fmla="*/ 4 h 24"/>
                <a:gd name="T26" fmla="*/ 27 w 27"/>
                <a:gd name="T27" fmla="*/ 19 h 24"/>
                <a:gd name="T28" fmla="*/ 27 w 27"/>
                <a:gd name="T29" fmla="*/ 19 h 24"/>
                <a:gd name="T30" fmla="*/ 25 w 27"/>
                <a:gd name="T31" fmla="*/ 21 h 24"/>
                <a:gd name="T32" fmla="*/ 23 w 27"/>
                <a:gd name="T33" fmla="*/ 23 h 24"/>
                <a:gd name="T34" fmla="*/ 23 w 27"/>
                <a:gd name="T3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4">
                  <a:moveTo>
                    <a:pt x="23" y="23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21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382"/>
            <p:cNvSpPr>
              <a:spLocks/>
            </p:cNvSpPr>
            <p:nvPr/>
          </p:nvSpPr>
          <p:spPr bwMode="auto">
            <a:xfrm>
              <a:off x="3089069" y="1741417"/>
              <a:ext cx="36425" cy="29140"/>
            </a:xfrm>
            <a:custGeom>
              <a:avLst/>
              <a:gdLst>
                <a:gd name="T0" fmla="*/ 26 w 30"/>
                <a:gd name="T1" fmla="*/ 24 h 24"/>
                <a:gd name="T2" fmla="*/ 5 w 30"/>
                <a:gd name="T3" fmla="*/ 24 h 24"/>
                <a:gd name="T4" fmla="*/ 5 w 30"/>
                <a:gd name="T5" fmla="*/ 24 h 24"/>
                <a:gd name="T6" fmla="*/ 3 w 30"/>
                <a:gd name="T7" fmla="*/ 24 h 24"/>
                <a:gd name="T8" fmla="*/ 1 w 30"/>
                <a:gd name="T9" fmla="*/ 22 h 24"/>
                <a:gd name="T10" fmla="*/ 0 w 30"/>
                <a:gd name="T11" fmla="*/ 7 h 24"/>
                <a:gd name="T12" fmla="*/ 0 w 30"/>
                <a:gd name="T13" fmla="*/ 7 h 24"/>
                <a:gd name="T14" fmla="*/ 1 w 30"/>
                <a:gd name="T15" fmla="*/ 3 h 24"/>
                <a:gd name="T16" fmla="*/ 4 w 30"/>
                <a:gd name="T17" fmla="*/ 1 h 24"/>
                <a:gd name="T18" fmla="*/ 24 w 30"/>
                <a:gd name="T19" fmla="*/ 0 h 24"/>
                <a:gd name="T20" fmla="*/ 24 w 30"/>
                <a:gd name="T21" fmla="*/ 0 h 24"/>
                <a:gd name="T22" fmla="*/ 27 w 30"/>
                <a:gd name="T23" fmla="*/ 1 h 24"/>
                <a:gd name="T24" fmla="*/ 28 w 30"/>
                <a:gd name="T25" fmla="*/ 4 h 24"/>
                <a:gd name="T26" fmla="*/ 30 w 30"/>
                <a:gd name="T27" fmla="*/ 19 h 24"/>
                <a:gd name="T28" fmla="*/ 30 w 30"/>
                <a:gd name="T29" fmla="*/ 19 h 24"/>
                <a:gd name="T30" fmla="*/ 28 w 30"/>
                <a:gd name="T31" fmla="*/ 23 h 24"/>
                <a:gd name="T32" fmla="*/ 26 w 30"/>
                <a:gd name="T33" fmla="*/ 24 h 24"/>
                <a:gd name="T34" fmla="*/ 26 w 30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5" y="24"/>
                  </a:lnTo>
                  <a:lnTo>
                    <a:pt x="5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8" y="23"/>
                  </a:lnTo>
                  <a:lnTo>
                    <a:pt x="26" y="24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 383"/>
            <p:cNvSpPr>
              <a:spLocks/>
            </p:cNvSpPr>
            <p:nvPr/>
          </p:nvSpPr>
          <p:spPr bwMode="auto">
            <a:xfrm>
              <a:off x="2559696" y="1730490"/>
              <a:ext cx="33996" cy="37639"/>
            </a:xfrm>
            <a:custGeom>
              <a:avLst/>
              <a:gdLst>
                <a:gd name="T0" fmla="*/ 24 w 28"/>
                <a:gd name="T1" fmla="*/ 31 h 31"/>
                <a:gd name="T2" fmla="*/ 7 w 28"/>
                <a:gd name="T3" fmla="*/ 31 h 31"/>
                <a:gd name="T4" fmla="*/ 7 w 28"/>
                <a:gd name="T5" fmla="*/ 31 h 31"/>
                <a:gd name="T6" fmla="*/ 3 w 28"/>
                <a:gd name="T7" fmla="*/ 29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3 w 28"/>
                <a:gd name="T19" fmla="*/ 0 h 31"/>
                <a:gd name="T20" fmla="*/ 23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Freeform 384"/>
            <p:cNvSpPr>
              <a:spLocks/>
            </p:cNvSpPr>
            <p:nvPr/>
          </p:nvSpPr>
          <p:spPr bwMode="auto">
            <a:xfrm>
              <a:off x="2603405" y="1728062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30 h 31"/>
                <a:gd name="T8" fmla="*/ 0 w 29"/>
                <a:gd name="T9" fmla="*/ 26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0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0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Freeform 385"/>
            <p:cNvSpPr>
              <a:spLocks/>
            </p:cNvSpPr>
            <p:nvPr/>
          </p:nvSpPr>
          <p:spPr bwMode="auto">
            <a:xfrm>
              <a:off x="2645901" y="1724419"/>
              <a:ext cx="36425" cy="38853"/>
            </a:xfrm>
            <a:custGeom>
              <a:avLst/>
              <a:gdLst>
                <a:gd name="T0" fmla="*/ 25 w 30"/>
                <a:gd name="T1" fmla="*/ 30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0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2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2 h 32"/>
                <a:gd name="T24" fmla="*/ 29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9 w 30"/>
                <a:gd name="T31" fmla="*/ 29 h 32"/>
                <a:gd name="T32" fmla="*/ 25 w 30"/>
                <a:gd name="T33" fmla="*/ 30 h 32"/>
                <a:gd name="T34" fmla="*/ 25 w 30"/>
                <a:gd name="T3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9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386"/>
            <p:cNvSpPr>
              <a:spLocks/>
            </p:cNvSpPr>
            <p:nvPr/>
          </p:nvSpPr>
          <p:spPr bwMode="auto">
            <a:xfrm>
              <a:off x="2690825" y="1721990"/>
              <a:ext cx="36425" cy="38853"/>
            </a:xfrm>
            <a:custGeom>
              <a:avLst/>
              <a:gdLst>
                <a:gd name="T0" fmla="*/ 24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3 w 30"/>
                <a:gd name="T7" fmla="*/ 31 h 32"/>
                <a:gd name="T8" fmla="*/ 1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1 w 30"/>
                <a:gd name="T15" fmla="*/ 2 h 32"/>
                <a:gd name="T16" fmla="*/ 5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5 w 30"/>
                <a:gd name="T23" fmla="*/ 1 h 32"/>
                <a:gd name="T24" fmla="*/ 28 w 30"/>
                <a:gd name="T25" fmla="*/ 5 h 32"/>
                <a:gd name="T26" fmla="*/ 30 w 30"/>
                <a:gd name="T27" fmla="*/ 25 h 32"/>
                <a:gd name="T28" fmla="*/ 30 w 30"/>
                <a:gd name="T29" fmla="*/ 25 h 32"/>
                <a:gd name="T30" fmla="*/ 28 w 30"/>
                <a:gd name="T31" fmla="*/ 29 h 32"/>
                <a:gd name="T32" fmla="*/ 24 w 30"/>
                <a:gd name="T33" fmla="*/ 31 h 32"/>
                <a:gd name="T34" fmla="*/ 24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4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3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2"/>
                  </a:lnTo>
                  <a:lnTo>
                    <a:pt x="5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Freeform 387"/>
            <p:cNvSpPr>
              <a:spLocks/>
            </p:cNvSpPr>
            <p:nvPr/>
          </p:nvSpPr>
          <p:spPr bwMode="auto">
            <a:xfrm>
              <a:off x="2734534" y="1719562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7 w 29"/>
                <a:gd name="T3" fmla="*/ 31 h 31"/>
                <a:gd name="T4" fmla="*/ 7 w 29"/>
                <a:gd name="T5" fmla="*/ 31 h 31"/>
                <a:gd name="T6" fmla="*/ 3 w 29"/>
                <a:gd name="T7" fmla="*/ 30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3 h 31"/>
                <a:gd name="T16" fmla="*/ 4 w 29"/>
                <a:gd name="T17" fmla="*/ 2 h 31"/>
                <a:gd name="T18" fmla="*/ 23 w 29"/>
                <a:gd name="T19" fmla="*/ 0 h 31"/>
                <a:gd name="T20" fmla="*/ 23 w 29"/>
                <a:gd name="T21" fmla="*/ 0 h 31"/>
                <a:gd name="T22" fmla="*/ 26 w 29"/>
                <a:gd name="T23" fmla="*/ 2 h 31"/>
                <a:gd name="T24" fmla="*/ 27 w 29"/>
                <a:gd name="T25" fmla="*/ 4 h 31"/>
                <a:gd name="T26" fmla="*/ 29 w 29"/>
                <a:gd name="T27" fmla="*/ 25 h 31"/>
                <a:gd name="T28" fmla="*/ 29 w 29"/>
                <a:gd name="T29" fmla="*/ 25 h 31"/>
                <a:gd name="T30" fmla="*/ 27 w 29"/>
                <a:gd name="T31" fmla="*/ 29 h 31"/>
                <a:gd name="T32" fmla="*/ 25 w 29"/>
                <a:gd name="T33" fmla="*/ 30 h 31"/>
                <a:gd name="T34" fmla="*/ 25 w 29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7" y="4"/>
                  </a:lnTo>
                  <a:lnTo>
                    <a:pt x="29" y="25"/>
                  </a:lnTo>
                  <a:lnTo>
                    <a:pt x="29" y="25"/>
                  </a:lnTo>
                  <a:lnTo>
                    <a:pt x="27" y="29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Freeform 388"/>
            <p:cNvSpPr>
              <a:spLocks/>
            </p:cNvSpPr>
            <p:nvPr/>
          </p:nvSpPr>
          <p:spPr bwMode="auto">
            <a:xfrm>
              <a:off x="2779459" y="1717134"/>
              <a:ext cx="33996" cy="37639"/>
            </a:xfrm>
            <a:custGeom>
              <a:avLst/>
              <a:gdLst>
                <a:gd name="T0" fmla="*/ 24 w 28"/>
                <a:gd name="T1" fmla="*/ 31 h 31"/>
                <a:gd name="T2" fmla="*/ 5 w 28"/>
                <a:gd name="T3" fmla="*/ 31 h 31"/>
                <a:gd name="T4" fmla="*/ 5 w 28"/>
                <a:gd name="T5" fmla="*/ 31 h 31"/>
                <a:gd name="T6" fmla="*/ 2 w 28"/>
                <a:gd name="T7" fmla="*/ 31 h 31"/>
                <a:gd name="T8" fmla="*/ 1 w 28"/>
                <a:gd name="T9" fmla="*/ 27 h 31"/>
                <a:gd name="T10" fmla="*/ 0 w 28"/>
                <a:gd name="T11" fmla="*/ 6 h 31"/>
                <a:gd name="T12" fmla="*/ 0 w 28"/>
                <a:gd name="T13" fmla="*/ 6 h 31"/>
                <a:gd name="T14" fmla="*/ 1 w 28"/>
                <a:gd name="T15" fmla="*/ 2 h 31"/>
                <a:gd name="T16" fmla="*/ 4 w 28"/>
                <a:gd name="T17" fmla="*/ 1 h 31"/>
                <a:gd name="T18" fmla="*/ 21 w 28"/>
                <a:gd name="T19" fmla="*/ 0 h 31"/>
                <a:gd name="T20" fmla="*/ 21 w 28"/>
                <a:gd name="T21" fmla="*/ 0 h 31"/>
                <a:gd name="T22" fmla="*/ 25 w 28"/>
                <a:gd name="T23" fmla="*/ 1 h 31"/>
                <a:gd name="T24" fmla="*/ 27 w 28"/>
                <a:gd name="T25" fmla="*/ 5 h 31"/>
                <a:gd name="T26" fmla="*/ 28 w 28"/>
                <a:gd name="T27" fmla="*/ 25 h 31"/>
                <a:gd name="T28" fmla="*/ 28 w 28"/>
                <a:gd name="T29" fmla="*/ 25 h 31"/>
                <a:gd name="T30" fmla="*/ 27 w 28"/>
                <a:gd name="T31" fmla="*/ 28 h 31"/>
                <a:gd name="T32" fmla="*/ 24 w 28"/>
                <a:gd name="T33" fmla="*/ 31 h 31"/>
                <a:gd name="T34" fmla="*/ 24 w 28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1">
                  <a:moveTo>
                    <a:pt x="24" y="31"/>
                  </a:moveTo>
                  <a:lnTo>
                    <a:pt x="5" y="31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4" y="1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8" y="25"/>
                  </a:lnTo>
                  <a:lnTo>
                    <a:pt x="28" y="25"/>
                  </a:lnTo>
                  <a:lnTo>
                    <a:pt x="27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389"/>
            <p:cNvSpPr>
              <a:spLocks/>
            </p:cNvSpPr>
            <p:nvPr/>
          </p:nvSpPr>
          <p:spPr bwMode="auto">
            <a:xfrm>
              <a:off x="2821954" y="1714705"/>
              <a:ext cx="36425" cy="37639"/>
            </a:xfrm>
            <a:custGeom>
              <a:avLst/>
              <a:gdLst>
                <a:gd name="T0" fmla="*/ 24 w 30"/>
                <a:gd name="T1" fmla="*/ 30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1 w 30"/>
                <a:gd name="T9" fmla="*/ 26 h 31"/>
                <a:gd name="T10" fmla="*/ 0 w 30"/>
                <a:gd name="T11" fmla="*/ 6 h 31"/>
                <a:gd name="T12" fmla="*/ 0 w 30"/>
                <a:gd name="T13" fmla="*/ 6 h 31"/>
                <a:gd name="T14" fmla="*/ 1 w 30"/>
                <a:gd name="T15" fmla="*/ 3 h 31"/>
                <a:gd name="T16" fmla="*/ 5 w 30"/>
                <a:gd name="T17" fmla="*/ 0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2 h 31"/>
                <a:gd name="T24" fmla="*/ 28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8 w 30"/>
                <a:gd name="T31" fmla="*/ 29 h 31"/>
                <a:gd name="T32" fmla="*/ 24 w 30"/>
                <a:gd name="T33" fmla="*/ 30 h 31"/>
                <a:gd name="T34" fmla="*/ 24 w 30"/>
                <a:gd name="T3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1" y="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3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28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8" y="29"/>
                  </a:lnTo>
                  <a:lnTo>
                    <a:pt x="24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Freeform 390"/>
            <p:cNvSpPr>
              <a:spLocks/>
            </p:cNvSpPr>
            <p:nvPr/>
          </p:nvSpPr>
          <p:spPr bwMode="auto">
            <a:xfrm>
              <a:off x="2865663" y="1712277"/>
              <a:ext cx="36425" cy="37639"/>
            </a:xfrm>
            <a:custGeom>
              <a:avLst/>
              <a:gdLst>
                <a:gd name="T0" fmla="*/ 25 w 30"/>
                <a:gd name="T1" fmla="*/ 29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29 h 31"/>
                <a:gd name="T8" fmla="*/ 2 w 30"/>
                <a:gd name="T9" fmla="*/ 27 h 31"/>
                <a:gd name="T10" fmla="*/ 0 w 30"/>
                <a:gd name="T11" fmla="*/ 6 h 31"/>
                <a:gd name="T12" fmla="*/ 0 w 30"/>
                <a:gd name="T13" fmla="*/ 6 h 31"/>
                <a:gd name="T14" fmla="*/ 2 w 30"/>
                <a:gd name="T15" fmla="*/ 2 h 31"/>
                <a:gd name="T16" fmla="*/ 6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9 w 30"/>
                <a:gd name="T25" fmla="*/ 4 h 31"/>
                <a:gd name="T26" fmla="*/ 30 w 30"/>
                <a:gd name="T27" fmla="*/ 25 h 31"/>
                <a:gd name="T28" fmla="*/ 30 w 30"/>
                <a:gd name="T29" fmla="*/ 25 h 31"/>
                <a:gd name="T30" fmla="*/ 29 w 30"/>
                <a:gd name="T31" fmla="*/ 28 h 31"/>
                <a:gd name="T32" fmla="*/ 25 w 30"/>
                <a:gd name="T33" fmla="*/ 29 h 31"/>
                <a:gd name="T34" fmla="*/ 25 w 30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29" y="28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Freeform 391"/>
            <p:cNvSpPr>
              <a:spLocks/>
            </p:cNvSpPr>
            <p:nvPr/>
          </p:nvSpPr>
          <p:spPr bwMode="auto">
            <a:xfrm>
              <a:off x="2910588" y="1708635"/>
              <a:ext cx="33996" cy="38853"/>
            </a:xfrm>
            <a:custGeom>
              <a:avLst/>
              <a:gdLst>
                <a:gd name="T0" fmla="*/ 24 w 28"/>
                <a:gd name="T1" fmla="*/ 31 h 32"/>
                <a:gd name="T2" fmla="*/ 6 w 28"/>
                <a:gd name="T3" fmla="*/ 32 h 32"/>
                <a:gd name="T4" fmla="*/ 6 w 28"/>
                <a:gd name="T5" fmla="*/ 32 h 32"/>
                <a:gd name="T6" fmla="*/ 2 w 28"/>
                <a:gd name="T7" fmla="*/ 31 h 32"/>
                <a:gd name="T8" fmla="*/ 1 w 28"/>
                <a:gd name="T9" fmla="*/ 27 h 32"/>
                <a:gd name="T10" fmla="*/ 0 w 28"/>
                <a:gd name="T11" fmla="*/ 7 h 32"/>
                <a:gd name="T12" fmla="*/ 0 w 28"/>
                <a:gd name="T13" fmla="*/ 7 h 32"/>
                <a:gd name="T14" fmla="*/ 1 w 28"/>
                <a:gd name="T15" fmla="*/ 3 h 32"/>
                <a:gd name="T16" fmla="*/ 4 w 28"/>
                <a:gd name="T17" fmla="*/ 1 h 32"/>
                <a:gd name="T18" fmla="*/ 23 w 28"/>
                <a:gd name="T19" fmla="*/ 0 h 32"/>
                <a:gd name="T20" fmla="*/ 23 w 28"/>
                <a:gd name="T21" fmla="*/ 0 h 32"/>
                <a:gd name="T22" fmla="*/ 25 w 28"/>
                <a:gd name="T23" fmla="*/ 1 h 32"/>
                <a:gd name="T24" fmla="*/ 28 w 28"/>
                <a:gd name="T25" fmla="*/ 5 h 32"/>
                <a:gd name="T26" fmla="*/ 28 w 28"/>
                <a:gd name="T27" fmla="*/ 26 h 32"/>
                <a:gd name="T28" fmla="*/ 28 w 28"/>
                <a:gd name="T29" fmla="*/ 26 h 32"/>
                <a:gd name="T30" fmla="*/ 27 w 28"/>
                <a:gd name="T31" fmla="*/ 30 h 32"/>
                <a:gd name="T32" fmla="*/ 24 w 28"/>
                <a:gd name="T33" fmla="*/ 31 h 32"/>
                <a:gd name="T34" fmla="*/ 24 w 28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32">
                  <a:moveTo>
                    <a:pt x="24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2" y="31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7" y="30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Freeform 392"/>
            <p:cNvSpPr>
              <a:spLocks/>
            </p:cNvSpPr>
            <p:nvPr/>
          </p:nvSpPr>
          <p:spPr bwMode="auto">
            <a:xfrm>
              <a:off x="2954297" y="1707421"/>
              <a:ext cx="35211" cy="37639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3 w 29"/>
                <a:gd name="T7" fmla="*/ 29 h 31"/>
                <a:gd name="T8" fmla="*/ 2 w 29"/>
                <a:gd name="T9" fmla="*/ 27 h 31"/>
                <a:gd name="T10" fmla="*/ 0 w 29"/>
                <a:gd name="T11" fmla="*/ 6 h 31"/>
                <a:gd name="T12" fmla="*/ 0 w 29"/>
                <a:gd name="T13" fmla="*/ 6 h 31"/>
                <a:gd name="T14" fmla="*/ 2 w 29"/>
                <a:gd name="T15" fmla="*/ 2 h 31"/>
                <a:gd name="T16" fmla="*/ 4 w 29"/>
                <a:gd name="T17" fmla="*/ 1 h 31"/>
                <a:gd name="T18" fmla="*/ 22 w 29"/>
                <a:gd name="T19" fmla="*/ 0 h 31"/>
                <a:gd name="T20" fmla="*/ 22 w 29"/>
                <a:gd name="T21" fmla="*/ 0 h 31"/>
                <a:gd name="T22" fmla="*/ 26 w 29"/>
                <a:gd name="T23" fmla="*/ 1 h 31"/>
                <a:gd name="T24" fmla="*/ 27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7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7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Freeform 393"/>
            <p:cNvSpPr>
              <a:spLocks/>
            </p:cNvSpPr>
            <p:nvPr/>
          </p:nvSpPr>
          <p:spPr bwMode="auto">
            <a:xfrm>
              <a:off x="2996793" y="1703778"/>
              <a:ext cx="36425" cy="38853"/>
            </a:xfrm>
            <a:custGeom>
              <a:avLst/>
              <a:gdLst>
                <a:gd name="T0" fmla="*/ 25 w 30"/>
                <a:gd name="T1" fmla="*/ 31 h 32"/>
                <a:gd name="T2" fmla="*/ 7 w 30"/>
                <a:gd name="T3" fmla="*/ 32 h 32"/>
                <a:gd name="T4" fmla="*/ 7 w 30"/>
                <a:gd name="T5" fmla="*/ 32 h 32"/>
                <a:gd name="T6" fmla="*/ 4 w 30"/>
                <a:gd name="T7" fmla="*/ 31 h 32"/>
                <a:gd name="T8" fmla="*/ 2 w 30"/>
                <a:gd name="T9" fmla="*/ 27 h 32"/>
                <a:gd name="T10" fmla="*/ 0 w 30"/>
                <a:gd name="T11" fmla="*/ 7 h 32"/>
                <a:gd name="T12" fmla="*/ 0 w 30"/>
                <a:gd name="T13" fmla="*/ 7 h 32"/>
                <a:gd name="T14" fmla="*/ 2 w 30"/>
                <a:gd name="T15" fmla="*/ 3 h 32"/>
                <a:gd name="T16" fmla="*/ 6 w 30"/>
                <a:gd name="T17" fmla="*/ 1 h 32"/>
                <a:gd name="T18" fmla="*/ 23 w 30"/>
                <a:gd name="T19" fmla="*/ 0 h 32"/>
                <a:gd name="T20" fmla="*/ 23 w 30"/>
                <a:gd name="T21" fmla="*/ 0 h 32"/>
                <a:gd name="T22" fmla="*/ 27 w 30"/>
                <a:gd name="T23" fmla="*/ 1 h 32"/>
                <a:gd name="T24" fmla="*/ 29 w 30"/>
                <a:gd name="T25" fmla="*/ 5 h 32"/>
                <a:gd name="T26" fmla="*/ 30 w 30"/>
                <a:gd name="T27" fmla="*/ 26 h 32"/>
                <a:gd name="T28" fmla="*/ 30 w 30"/>
                <a:gd name="T29" fmla="*/ 26 h 32"/>
                <a:gd name="T30" fmla="*/ 29 w 30"/>
                <a:gd name="T31" fmla="*/ 30 h 32"/>
                <a:gd name="T32" fmla="*/ 25 w 30"/>
                <a:gd name="T33" fmla="*/ 31 h 32"/>
                <a:gd name="T34" fmla="*/ 25 w 30"/>
                <a:gd name="T3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394"/>
            <p:cNvSpPr>
              <a:spLocks/>
            </p:cNvSpPr>
            <p:nvPr/>
          </p:nvSpPr>
          <p:spPr bwMode="auto">
            <a:xfrm>
              <a:off x="3041717" y="1702564"/>
              <a:ext cx="35211" cy="37639"/>
            </a:xfrm>
            <a:custGeom>
              <a:avLst/>
              <a:gdLst>
                <a:gd name="T0" fmla="*/ 24 w 29"/>
                <a:gd name="T1" fmla="*/ 29 h 31"/>
                <a:gd name="T2" fmla="*/ 6 w 29"/>
                <a:gd name="T3" fmla="*/ 31 h 31"/>
                <a:gd name="T4" fmla="*/ 6 w 29"/>
                <a:gd name="T5" fmla="*/ 31 h 31"/>
                <a:gd name="T6" fmla="*/ 2 w 29"/>
                <a:gd name="T7" fmla="*/ 29 h 31"/>
                <a:gd name="T8" fmla="*/ 1 w 29"/>
                <a:gd name="T9" fmla="*/ 25 h 31"/>
                <a:gd name="T10" fmla="*/ 0 w 29"/>
                <a:gd name="T11" fmla="*/ 5 h 31"/>
                <a:gd name="T12" fmla="*/ 0 w 29"/>
                <a:gd name="T13" fmla="*/ 5 h 31"/>
                <a:gd name="T14" fmla="*/ 1 w 29"/>
                <a:gd name="T15" fmla="*/ 2 h 31"/>
                <a:gd name="T16" fmla="*/ 5 w 29"/>
                <a:gd name="T17" fmla="*/ 0 h 31"/>
                <a:gd name="T18" fmla="*/ 23 w 29"/>
                <a:gd name="T19" fmla="*/ 0 h 31"/>
                <a:gd name="T20" fmla="*/ 23 w 29"/>
                <a:gd name="T21" fmla="*/ 0 h 31"/>
                <a:gd name="T22" fmla="*/ 27 w 29"/>
                <a:gd name="T23" fmla="*/ 1 h 31"/>
                <a:gd name="T24" fmla="*/ 28 w 29"/>
                <a:gd name="T25" fmla="*/ 4 h 31"/>
                <a:gd name="T26" fmla="*/ 29 w 29"/>
                <a:gd name="T27" fmla="*/ 24 h 31"/>
                <a:gd name="T28" fmla="*/ 29 w 29"/>
                <a:gd name="T29" fmla="*/ 24 h 31"/>
                <a:gd name="T30" fmla="*/ 28 w 29"/>
                <a:gd name="T31" fmla="*/ 28 h 31"/>
                <a:gd name="T32" fmla="*/ 24 w 29"/>
                <a:gd name="T33" fmla="*/ 29 h 31"/>
                <a:gd name="T34" fmla="*/ 24 w 29"/>
                <a:gd name="T35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" h="31">
                  <a:moveTo>
                    <a:pt x="24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2" y="29"/>
                  </a:lnTo>
                  <a:lnTo>
                    <a:pt x="1" y="2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8" y="28"/>
                  </a:lnTo>
                  <a:lnTo>
                    <a:pt x="24" y="29"/>
                  </a:lnTo>
                  <a:lnTo>
                    <a:pt x="2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395"/>
            <p:cNvSpPr>
              <a:spLocks/>
            </p:cNvSpPr>
            <p:nvPr/>
          </p:nvSpPr>
          <p:spPr bwMode="auto">
            <a:xfrm>
              <a:off x="3085426" y="1698922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0 h 31"/>
                <a:gd name="T8" fmla="*/ 2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2 w 30"/>
                <a:gd name="T15" fmla="*/ 3 h 31"/>
                <a:gd name="T16" fmla="*/ 6 w 30"/>
                <a:gd name="T17" fmla="*/ 1 h 31"/>
                <a:gd name="T18" fmla="*/ 24 w 30"/>
                <a:gd name="T19" fmla="*/ 0 h 31"/>
                <a:gd name="T20" fmla="*/ 24 w 30"/>
                <a:gd name="T21" fmla="*/ 0 h 31"/>
                <a:gd name="T22" fmla="*/ 27 w 30"/>
                <a:gd name="T23" fmla="*/ 1 h 31"/>
                <a:gd name="T24" fmla="*/ 29 w 30"/>
                <a:gd name="T25" fmla="*/ 5 h 31"/>
                <a:gd name="T26" fmla="*/ 30 w 30"/>
                <a:gd name="T27" fmla="*/ 26 h 31"/>
                <a:gd name="T28" fmla="*/ 30 w 30"/>
                <a:gd name="T29" fmla="*/ 26 h 31"/>
                <a:gd name="T30" fmla="*/ 29 w 30"/>
                <a:gd name="T31" fmla="*/ 28 h 31"/>
                <a:gd name="T32" fmla="*/ 26 w 30"/>
                <a:gd name="T33" fmla="*/ 31 h 31"/>
                <a:gd name="T34" fmla="*/ 26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5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Freeform 396"/>
            <p:cNvSpPr>
              <a:spLocks/>
            </p:cNvSpPr>
            <p:nvPr/>
          </p:nvSpPr>
          <p:spPr bwMode="auto">
            <a:xfrm>
              <a:off x="3059929" y="1656426"/>
              <a:ext cx="60708" cy="38853"/>
            </a:xfrm>
            <a:custGeom>
              <a:avLst/>
              <a:gdLst>
                <a:gd name="T0" fmla="*/ 44 w 50"/>
                <a:gd name="T1" fmla="*/ 29 h 32"/>
                <a:gd name="T2" fmla="*/ 6 w 50"/>
                <a:gd name="T3" fmla="*/ 32 h 32"/>
                <a:gd name="T4" fmla="*/ 6 w 50"/>
                <a:gd name="T5" fmla="*/ 32 h 32"/>
                <a:gd name="T6" fmla="*/ 5 w 50"/>
                <a:gd name="T7" fmla="*/ 32 h 32"/>
                <a:gd name="T8" fmla="*/ 2 w 50"/>
                <a:gd name="T9" fmla="*/ 31 h 32"/>
                <a:gd name="T10" fmla="*/ 1 w 50"/>
                <a:gd name="T11" fmla="*/ 29 h 32"/>
                <a:gd name="T12" fmla="*/ 1 w 50"/>
                <a:gd name="T13" fmla="*/ 27 h 32"/>
                <a:gd name="T14" fmla="*/ 0 w 50"/>
                <a:gd name="T15" fmla="*/ 8 h 32"/>
                <a:gd name="T16" fmla="*/ 0 w 50"/>
                <a:gd name="T17" fmla="*/ 8 h 32"/>
                <a:gd name="T18" fmla="*/ 0 w 50"/>
                <a:gd name="T19" fmla="*/ 5 h 32"/>
                <a:gd name="T20" fmla="*/ 1 w 50"/>
                <a:gd name="T21" fmla="*/ 4 h 32"/>
                <a:gd name="T22" fmla="*/ 2 w 50"/>
                <a:gd name="T23" fmla="*/ 2 h 32"/>
                <a:gd name="T24" fmla="*/ 5 w 50"/>
                <a:gd name="T25" fmla="*/ 1 h 32"/>
                <a:gd name="T26" fmla="*/ 43 w 50"/>
                <a:gd name="T27" fmla="*/ 0 h 32"/>
                <a:gd name="T28" fmla="*/ 43 w 50"/>
                <a:gd name="T29" fmla="*/ 0 h 32"/>
                <a:gd name="T30" fmla="*/ 44 w 50"/>
                <a:gd name="T31" fmla="*/ 0 h 32"/>
                <a:gd name="T32" fmla="*/ 47 w 50"/>
                <a:gd name="T33" fmla="*/ 1 h 32"/>
                <a:gd name="T34" fmla="*/ 48 w 50"/>
                <a:gd name="T35" fmla="*/ 2 h 32"/>
                <a:gd name="T36" fmla="*/ 48 w 50"/>
                <a:gd name="T37" fmla="*/ 4 h 32"/>
                <a:gd name="T38" fmla="*/ 50 w 50"/>
                <a:gd name="T39" fmla="*/ 24 h 32"/>
                <a:gd name="T40" fmla="*/ 50 w 50"/>
                <a:gd name="T41" fmla="*/ 24 h 32"/>
                <a:gd name="T42" fmla="*/ 50 w 50"/>
                <a:gd name="T43" fmla="*/ 25 h 32"/>
                <a:gd name="T44" fmla="*/ 48 w 50"/>
                <a:gd name="T45" fmla="*/ 28 h 32"/>
                <a:gd name="T46" fmla="*/ 47 w 50"/>
                <a:gd name="T47" fmla="*/ 29 h 32"/>
                <a:gd name="T48" fmla="*/ 44 w 50"/>
                <a:gd name="T49" fmla="*/ 29 h 32"/>
                <a:gd name="T50" fmla="*/ 44 w 50"/>
                <a:gd name="T51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32">
                  <a:moveTo>
                    <a:pt x="44" y="29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7" y="1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7" y="29"/>
                  </a:lnTo>
                  <a:lnTo>
                    <a:pt x="44" y="29"/>
                  </a:lnTo>
                  <a:lnTo>
                    <a:pt x="44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Freeform 397"/>
            <p:cNvSpPr>
              <a:spLocks/>
            </p:cNvSpPr>
            <p:nvPr/>
          </p:nvSpPr>
          <p:spPr bwMode="auto">
            <a:xfrm>
              <a:off x="3047787" y="1611502"/>
              <a:ext cx="69207" cy="41281"/>
            </a:xfrm>
            <a:custGeom>
              <a:avLst/>
              <a:gdLst>
                <a:gd name="T0" fmla="*/ 51 w 57"/>
                <a:gd name="T1" fmla="*/ 31 h 34"/>
                <a:gd name="T2" fmla="*/ 7 w 57"/>
                <a:gd name="T3" fmla="*/ 34 h 34"/>
                <a:gd name="T4" fmla="*/ 7 w 57"/>
                <a:gd name="T5" fmla="*/ 34 h 34"/>
                <a:gd name="T6" fmla="*/ 6 w 57"/>
                <a:gd name="T7" fmla="*/ 34 h 34"/>
                <a:gd name="T8" fmla="*/ 4 w 57"/>
                <a:gd name="T9" fmla="*/ 33 h 34"/>
                <a:gd name="T10" fmla="*/ 3 w 57"/>
                <a:gd name="T11" fmla="*/ 31 h 34"/>
                <a:gd name="T12" fmla="*/ 1 w 57"/>
                <a:gd name="T13" fmla="*/ 29 h 34"/>
                <a:gd name="T14" fmla="*/ 0 w 57"/>
                <a:gd name="T15" fmla="*/ 10 h 34"/>
                <a:gd name="T16" fmla="*/ 0 w 57"/>
                <a:gd name="T17" fmla="*/ 10 h 34"/>
                <a:gd name="T18" fmla="*/ 1 w 57"/>
                <a:gd name="T19" fmla="*/ 7 h 34"/>
                <a:gd name="T20" fmla="*/ 1 w 57"/>
                <a:gd name="T21" fmla="*/ 6 h 34"/>
                <a:gd name="T22" fmla="*/ 4 w 57"/>
                <a:gd name="T23" fmla="*/ 4 h 34"/>
                <a:gd name="T24" fmla="*/ 6 w 57"/>
                <a:gd name="T25" fmla="*/ 3 h 34"/>
                <a:gd name="T26" fmla="*/ 50 w 57"/>
                <a:gd name="T27" fmla="*/ 0 h 34"/>
                <a:gd name="T28" fmla="*/ 50 w 57"/>
                <a:gd name="T29" fmla="*/ 0 h 34"/>
                <a:gd name="T30" fmla="*/ 53 w 57"/>
                <a:gd name="T31" fmla="*/ 2 h 34"/>
                <a:gd name="T32" fmla="*/ 54 w 57"/>
                <a:gd name="T33" fmla="*/ 2 h 34"/>
                <a:gd name="T34" fmla="*/ 55 w 57"/>
                <a:gd name="T35" fmla="*/ 4 h 34"/>
                <a:gd name="T36" fmla="*/ 55 w 57"/>
                <a:gd name="T37" fmla="*/ 6 h 34"/>
                <a:gd name="T38" fmla="*/ 57 w 57"/>
                <a:gd name="T39" fmla="*/ 26 h 34"/>
                <a:gd name="T40" fmla="*/ 57 w 57"/>
                <a:gd name="T41" fmla="*/ 26 h 34"/>
                <a:gd name="T42" fmla="*/ 57 w 57"/>
                <a:gd name="T43" fmla="*/ 27 h 34"/>
                <a:gd name="T44" fmla="*/ 55 w 57"/>
                <a:gd name="T45" fmla="*/ 29 h 34"/>
                <a:gd name="T46" fmla="*/ 54 w 57"/>
                <a:gd name="T47" fmla="*/ 30 h 34"/>
                <a:gd name="T48" fmla="*/ 51 w 57"/>
                <a:gd name="T49" fmla="*/ 31 h 34"/>
                <a:gd name="T50" fmla="*/ 51 w 57"/>
                <a:gd name="T51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4">
                  <a:moveTo>
                    <a:pt x="51" y="31"/>
                  </a:moveTo>
                  <a:lnTo>
                    <a:pt x="7" y="34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4" y="33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7"/>
                  </a:lnTo>
                  <a:lnTo>
                    <a:pt x="55" y="29"/>
                  </a:lnTo>
                  <a:lnTo>
                    <a:pt x="54" y="30"/>
                  </a:lnTo>
                  <a:lnTo>
                    <a:pt x="51" y="31"/>
                  </a:lnTo>
                  <a:lnTo>
                    <a:pt x="51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398"/>
            <p:cNvSpPr>
              <a:spLocks/>
            </p:cNvSpPr>
            <p:nvPr/>
          </p:nvSpPr>
          <p:spPr bwMode="auto">
            <a:xfrm>
              <a:off x="3022290" y="1569007"/>
              <a:ext cx="92276" cy="41281"/>
            </a:xfrm>
            <a:custGeom>
              <a:avLst/>
              <a:gdLst>
                <a:gd name="T0" fmla="*/ 71 w 76"/>
                <a:gd name="T1" fmla="*/ 30 h 34"/>
                <a:gd name="T2" fmla="*/ 8 w 76"/>
                <a:gd name="T3" fmla="*/ 34 h 34"/>
                <a:gd name="T4" fmla="*/ 8 w 76"/>
                <a:gd name="T5" fmla="*/ 34 h 34"/>
                <a:gd name="T6" fmla="*/ 5 w 76"/>
                <a:gd name="T7" fmla="*/ 34 h 34"/>
                <a:gd name="T8" fmla="*/ 4 w 76"/>
                <a:gd name="T9" fmla="*/ 33 h 34"/>
                <a:gd name="T10" fmla="*/ 2 w 76"/>
                <a:gd name="T11" fmla="*/ 31 h 34"/>
                <a:gd name="T12" fmla="*/ 1 w 76"/>
                <a:gd name="T13" fmla="*/ 29 h 34"/>
                <a:gd name="T14" fmla="*/ 0 w 76"/>
                <a:gd name="T15" fmla="*/ 10 h 34"/>
                <a:gd name="T16" fmla="*/ 0 w 76"/>
                <a:gd name="T17" fmla="*/ 10 h 34"/>
                <a:gd name="T18" fmla="*/ 1 w 76"/>
                <a:gd name="T19" fmla="*/ 7 h 34"/>
                <a:gd name="T20" fmla="*/ 1 w 76"/>
                <a:gd name="T21" fmla="*/ 6 h 34"/>
                <a:gd name="T22" fmla="*/ 4 w 76"/>
                <a:gd name="T23" fmla="*/ 4 h 34"/>
                <a:gd name="T24" fmla="*/ 5 w 76"/>
                <a:gd name="T25" fmla="*/ 4 h 34"/>
                <a:gd name="T26" fmla="*/ 70 w 76"/>
                <a:gd name="T27" fmla="*/ 0 h 34"/>
                <a:gd name="T28" fmla="*/ 70 w 76"/>
                <a:gd name="T29" fmla="*/ 0 h 34"/>
                <a:gd name="T30" fmla="*/ 71 w 76"/>
                <a:gd name="T31" fmla="*/ 0 h 34"/>
                <a:gd name="T32" fmla="*/ 72 w 76"/>
                <a:gd name="T33" fmla="*/ 2 h 34"/>
                <a:gd name="T34" fmla="*/ 74 w 76"/>
                <a:gd name="T35" fmla="*/ 3 h 34"/>
                <a:gd name="T36" fmla="*/ 75 w 76"/>
                <a:gd name="T37" fmla="*/ 6 h 34"/>
                <a:gd name="T38" fmla="*/ 76 w 76"/>
                <a:gd name="T39" fmla="*/ 25 h 34"/>
                <a:gd name="T40" fmla="*/ 76 w 76"/>
                <a:gd name="T41" fmla="*/ 25 h 34"/>
                <a:gd name="T42" fmla="*/ 75 w 76"/>
                <a:gd name="T43" fmla="*/ 27 h 34"/>
                <a:gd name="T44" fmla="*/ 75 w 76"/>
                <a:gd name="T45" fmla="*/ 29 h 34"/>
                <a:gd name="T46" fmla="*/ 72 w 76"/>
                <a:gd name="T47" fmla="*/ 30 h 34"/>
                <a:gd name="T48" fmla="*/ 71 w 76"/>
                <a:gd name="T49" fmla="*/ 30 h 34"/>
                <a:gd name="T50" fmla="*/ 71 w 76"/>
                <a:gd name="T51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34">
                  <a:moveTo>
                    <a:pt x="71" y="30"/>
                  </a:moveTo>
                  <a:lnTo>
                    <a:pt x="8" y="34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7"/>
                  </a:lnTo>
                  <a:lnTo>
                    <a:pt x="1" y="6"/>
                  </a:lnTo>
                  <a:lnTo>
                    <a:pt x="4" y="4"/>
                  </a:lnTo>
                  <a:lnTo>
                    <a:pt x="5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0"/>
                  </a:lnTo>
                  <a:lnTo>
                    <a:pt x="72" y="2"/>
                  </a:lnTo>
                  <a:lnTo>
                    <a:pt x="74" y="3"/>
                  </a:lnTo>
                  <a:lnTo>
                    <a:pt x="75" y="6"/>
                  </a:lnTo>
                  <a:lnTo>
                    <a:pt x="76" y="25"/>
                  </a:lnTo>
                  <a:lnTo>
                    <a:pt x="76" y="25"/>
                  </a:lnTo>
                  <a:lnTo>
                    <a:pt x="75" y="27"/>
                  </a:lnTo>
                  <a:lnTo>
                    <a:pt x="75" y="29"/>
                  </a:lnTo>
                  <a:lnTo>
                    <a:pt x="72" y="30"/>
                  </a:lnTo>
                  <a:lnTo>
                    <a:pt x="71" y="30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399"/>
            <p:cNvSpPr>
              <a:spLocks/>
            </p:cNvSpPr>
            <p:nvPr/>
          </p:nvSpPr>
          <p:spPr bwMode="auto">
            <a:xfrm>
              <a:off x="3066000" y="1526511"/>
              <a:ext cx="46138" cy="37639"/>
            </a:xfrm>
            <a:custGeom>
              <a:avLst/>
              <a:gdLst>
                <a:gd name="T0" fmla="*/ 32 w 38"/>
                <a:gd name="T1" fmla="*/ 30 h 31"/>
                <a:gd name="T2" fmla="*/ 7 w 38"/>
                <a:gd name="T3" fmla="*/ 31 h 31"/>
                <a:gd name="T4" fmla="*/ 7 w 38"/>
                <a:gd name="T5" fmla="*/ 31 h 31"/>
                <a:gd name="T6" fmla="*/ 4 w 38"/>
                <a:gd name="T7" fmla="*/ 31 h 31"/>
                <a:gd name="T8" fmla="*/ 3 w 38"/>
                <a:gd name="T9" fmla="*/ 30 h 31"/>
                <a:gd name="T10" fmla="*/ 1 w 38"/>
                <a:gd name="T11" fmla="*/ 28 h 31"/>
                <a:gd name="T12" fmla="*/ 0 w 38"/>
                <a:gd name="T13" fmla="*/ 26 h 31"/>
                <a:gd name="T14" fmla="*/ 0 w 38"/>
                <a:gd name="T15" fmla="*/ 7 h 31"/>
                <a:gd name="T16" fmla="*/ 0 w 38"/>
                <a:gd name="T17" fmla="*/ 7 h 31"/>
                <a:gd name="T18" fmla="*/ 0 w 38"/>
                <a:gd name="T19" fmla="*/ 4 h 31"/>
                <a:gd name="T20" fmla="*/ 1 w 38"/>
                <a:gd name="T21" fmla="*/ 3 h 31"/>
                <a:gd name="T22" fmla="*/ 3 w 38"/>
                <a:gd name="T23" fmla="*/ 1 h 31"/>
                <a:gd name="T24" fmla="*/ 4 w 38"/>
                <a:gd name="T25" fmla="*/ 1 h 31"/>
                <a:gd name="T26" fmla="*/ 31 w 38"/>
                <a:gd name="T27" fmla="*/ 0 h 31"/>
                <a:gd name="T28" fmla="*/ 31 w 38"/>
                <a:gd name="T29" fmla="*/ 0 h 31"/>
                <a:gd name="T30" fmla="*/ 34 w 38"/>
                <a:gd name="T31" fmla="*/ 0 h 31"/>
                <a:gd name="T32" fmla="*/ 35 w 38"/>
                <a:gd name="T33" fmla="*/ 1 h 31"/>
                <a:gd name="T34" fmla="*/ 36 w 38"/>
                <a:gd name="T35" fmla="*/ 3 h 31"/>
                <a:gd name="T36" fmla="*/ 36 w 38"/>
                <a:gd name="T37" fmla="*/ 4 h 31"/>
                <a:gd name="T38" fmla="*/ 38 w 38"/>
                <a:gd name="T39" fmla="*/ 24 h 31"/>
                <a:gd name="T40" fmla="*/ 38 w 38"/>
                <a:gd name="T41" fmla="*/ 24 h 31"/>
                <a:gd name="T42" fmla="*/ 38 w 38"/>
                <a:gd name="T43" fmla="*/ 26 h 31"/>
                <a:gd name="T44" fmla="*/ 36 w 38"/>
                <a:gd name="T45" fmla="*/ 28 h 31"/>
                <a:gd name="T46" fmla="*/ 35 w 38"/>
                <a:gd name="T47" fmla="*/ 30 h 31"/>
                <a:gd name="T48" fmla="*/ 32 w 38"/>
                <a:gd name="T49" fmla="*/ 30 h 31"/>
                <a:gd name="T50" fmla="*/ 32 w 38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" h="31">
                  <a:moveTo>
                    <a:pt x="32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32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Freeform 400"/>
            <p:cNvSpPr>
              <a:spLocks/>
            </p:cNvSpPr>
            <p:nvPr/>
          </p:nvSpPr>
          <p:spPr bwMode="auto">
            <a:xfrm>
              <a:off x="3018647" y="1658854"/>
              <a:ext cx="37639" cy="38853"/>
            </a:xfrm>
            <a:custGeom>
              <a:avLst/>
              <a:gdLst>
                <a:gd name="T0" fmla="*/ 25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2 h 32"/>
                <a:gd name="T24" fmla="*/ 4 w 31"/>
                <a:gd name="T25" fmla="*/ 2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0 h 32"/>
                <a:gd name="T32" fmla="*/ 27 w 31"/>
                <a:gd name="T33" fmla="*/ 2 h 32"/>
                <a:gd name="T34" fmla="*/ 28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0 w 31"/>
                <a:gd name="T43" fmla="*/ 27 h 32"/>
                <a:gd name="T44" fmla="*/ 30 w 31"/>
                <a:gd name="T45" fmla="*/ 29 h 32"/>
                <a:gd name="T46" fmla="*/ 27 w 31"/>
                <a:gd name="T47" fmla="*/ 30 h 32"/>
                <a:gd name="T48" fmla="*/ 25 w 31"/>
                <a:gd name="T49" fmla="*/ 30 h 32"/>
                <a:gd name="T50" fmla="*/ 25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0" y="27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Freeform 401"/>
            <p:cNvSpPr>
              <a:spLocks/>
            </p:cNvSpPr>
            <p:nvPr/>
          </p:nvSpPr>
          <p:spPr bwMode="auto">
            <a:xfrm>
              <a:off x="2972509" y="1662497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402"/>
            <p:cNvSpPr>
              <a:spLocks/>
            </p:cNvSpPr>
            <p:nvPr/>
          </p:nvSpPr>
          <p:spPr bwMode="auto">
            <a:xfrm>
              <a:off x="2928800" y="1664925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403"/>
            <p:cNvSpPr>
              <a:spLocks/>
            </p:cNvSpPr>
            <p:nvPr/>
          </p:nvSpPr>
          <p:spPr bwMode="auto">
            <a:xfrm>
              <a:off x="2883876" y="1667354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2 h 31"/>
                <a:gd name="T24" fmla="*/ 6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Freeform 404"/>
            <p:cNvSpPr>
              <a:spLocks/>
            </p:cNvSpPr>
            <p:nvPr/>
          </p:nvSpPr>
          <p:spPr bwMode="auto">
            <a:xfrm>
              <a:off x="2840167" y="1669782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29 h 32"/>
                <a:gd name="T12" fmla="*/ 1 w 31"/>
                <a:gd name="T13" fmla="*/ 27 h 32"/>
                <a:gd name="T14" fmla="*/ 0 w 31"/>
                <a:gd name="T15" fmla="*/ 6 h 32"/>
                <a:gd name="T16" fmla="*/ 0 w 31"/>
                <a:gd name="T17" fmla="*/ 6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2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29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Freeform 405"/>
            <p:cNvSpPr>
              <a:spLocks/>
            </p:cNvSpPr>
            <p:nvPr/>
          </p:nvSpPr>
          <p:spPr bwMode="auto">
            <a:xfrm>
              <a:off x="2794029" y="1672210"/>
              <a:ext cx="37639" cy="37639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6 h 31"/>
                <a:gd name="T20" fmla="*/ 1 w 31"/>
                <a:gd name="T21" fmla="*/ 3 h 31"/>
                <a:gd name="T22" fmla="*/ 4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0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7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407"/>
            <p:cNvSpPr>
              <a:spLocks/>
            </p:cNvSpPr>
            <p:nvPr/>
          </p:nvSpPr>
          <p:spPr bwMode="auto">
            <a:xfrm>
              <a:off x="2749104" y="1675852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408"/>
            <p:cNvSpPr>
              <a:spLocks/>
            </p:cNvSpPr>
            <p:nvPr/>
          </p:nvSpPr>
          <p:spPr bwMode="auto">
            <a:xfrm>
              <a:off x="2705395" y="1677067"/>
              <a:ext cx="37639" cy="4006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3 h 33"/>
                <a:gd name="T22" fmla="*/ 3 w 31"/>
                <a:gd name="T23" fmla="*/ 3 h 33"/>
                <a:gd name="T24" fmla="*/ 5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6 w 31"/>
                <a:gd name="T31" fmla="*/ 2 h 33"/>
                <a:gd name="T32" fmla="*/ 28 w 31"/>
                <a:gd name="T33" fmla="*/ 2 h 33"/>
                <a:gd name="T34" fmla="*/ 30 w 31"/>
                <a:gd name="T35" fmla="*/ 3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8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3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Freeform 409"/>
            <p:cNvSpPr>
              <a:spLocks/>
            </p:cNvSpPr>
            <p:nvPr/>
          </p:nvSpPr>
          <p:spPr bwMode="auto">
            <a:xfrm>
              <a:off x="2661685" y="1680709"/>
              <a:ext cx="37639" cy="37639"/>
            </a:xfrm>
            <a:custGeom>
              <a:avLst/>
              <a:gdLst>
                <a:gd name="T0" fmla="*/ 25 w 31"/>
                <a:gd name="T1" fmla="*/ 30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8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2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3 h 31"/>
                <a:gd name="T36" fmla="*/ 29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8 h 31"/>
                <a:gd name="T46" fmla="*/ 27 w 31"/>
                <a:gd name="T47" fmla="*/ 30 h 31"/>
                <a:gd name="T48" fmla="*/ 25 w 31"/>
                <a:gd name="T49" fmla="*/ 30 h 31"/>
                <a:gd name="T50" fmla="*/ 25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Freeform 410"/>
            <p:cNvSpPr>
              <a:spLocks/>
            </p:cNvSpPr>
            <p:nvPr/>
          </p:nvSpPr>
          <p:spPr bwMode="auto">
            <a:xfrm>
              <a:off x="2615547" y="1684352"/>
              <a:ext cx="37639" cy="37639"/>
            </a:xfrm>
            <a:custGeom>
              <a:avLst/>
              <a:gdLst>
                <a:gd name="T0" fmla="*/ 27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2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4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7 w 31"/>
                <a:gd name="T49" fmla="*/ 29 h 31"/>
                <a:gd name="T50" fmla="*/ 27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9"/>
                  </a:lnTo>
                  <a:lnTo>
                    <a:pt x="27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Freeform 411"/>
            <p:cNvSpPr>
              <a:spLocks/>
            </p:cNvSpPr>
            <p:nvPr/>
          </p:nvSpPr>
          <p:spPr bwMode="auto">
            <a:xfrm>
              <a:off x="2570623" y="1685566"/>
              <a:ext cx="37639" cy="37639"/>
            </a:xfrm>
            <a:custGeom>
              <a:avLst/>
              <a:gdLst>
                <a:gd name="T0" fmla="*/ 26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5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1 h 31"/>
                <a:gd name="T50" fmla="*/ 26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412"/>
            <p:cNvSpPr>
              <a:spLocks/>
            </p:cNvSpPr>
            <p:nvPr/>
          </p:nvSpPr>
          <p:spPr bwMode="auto">
            <a:xfrm>
              <a:off x="2526913" y="1689209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Freeform 413"/>
            <p:cNvSpPr>
              <a:spLocks/>
            </p:cNvSpPr>
            <p:nvPr/>
          </p:nvSpPr>
          <p:spPr bwMode="auto">
            <a:xfrm>
              <a:off x="3004078" y="1616359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5 h 31"/>
                <a:gd name="T40" fmla="*/ 31 w 31"/>
                <a:gd name="T41" fmla="*/ 25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Freeform 414"/>
            <p:cNvSpPr>
              <a:spLocks/>
            </p:cNvSpPr>
            <p:nvPr/>
          </p:nvSpPr>
          <p:spPr bwMode="auto">
            <a:xfrm>
              <a:off x="2957939" y="1620001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Freeform 415"/>
            <p:cNvSpPr>
              <a:spLocks/>
            </p:cNvSpPr>
            <p:nvPr/>
          </p:nvSpPr>
          <p:spPr bwMode="auto">
            <a:xfrm>
              <a:off x="2913015" y="1621216"/>
              <a:ext cx="37639" cy="40068"/>
            </a:xfrm>
            <a:custGeom>
              <a:avLst/>
              <a:gdLst>
                <a:gd name="T0" fmla="*/ 26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6 w 31"/>
                <a:gd name="T7" fmla="*/ 31 h 33"/>
                <a:gd name="T8" fmla="*/ 3 w 31"/>
                <a:gd name="T9" fmla="*/ 31 h 33"/>
                <a:gd name="T10" fmla="*/ 2 w 31"/>
                <a:gd name="T11" fmla="*/ 29 h 33"/>
                <a:gd name="T12" fmla="*/ 2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2 w 31"/>
                <a:gd name="T21" fmla="*/ 3 h 33"/>
                <a:gd name="T22" fmla="*/ 3 w 31"/>
                <a:gd name="T23" fmla="*/ 3 h 33"/>
                <a:gd name="T24" fmla="*/ 6 w 31"/>
                <a:gd name="T25" fmla="*/ 2 h 33"/>
                <a:gd name="T26" fmla="*/ 25 w 31"/>
                <a:gd name="T27" fmla="*/ 0 h 33"/>
                <a:gd name="T28" fmla="*/ 25 w 31"/>
                <a:gd name="T29" fmla="*/ 0 h 33"/>
                <a:gd name="T30" fmla="*/ 26 w 31"/>
                <a:gd name="T31" fmla="*/ 2 h 33"/>
                <a:gd name="T32" fmla="*/ 29 w 31"/>
                <a:gd name="T33" fmla="*/ 2 h 33"/>
                <a:gd name="T34" fmla="*/ 30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1 w 31"/>
                <a:gd name="T43" fmla="*/ 27 h 33"/>
                <a:gd name="T44" fmla="*/ 30 w 31"/>
                <a:gd name="T45" fmla="*/ 29 h 33"/>
                <a:gd name="T46" fmla="*/ 29 w 31"/>
                <a:gd name="T47" fmla="*/ 30 h 33"/>
                <a:gd name="T48" fmla="*/ 26 w 31"/>
                <a:gd name="T49" fmla="*/ 31 h 33"/>
                <a:gd name="T50" fmla="*/ 26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416"/>
            <p:cNvSpPr>
              <a:spLocks/>
            </p:cNvSpPr>
            <p:nvPr/>
          </p:nvSpPr>
          <p:spPr bwMode="auto">
            <a:xfrm>
              <a:off x="2869306" y="1624858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28 w 31"/>
                <a:gd name="T35" fmla="*/ 3 h 31"/>
                <a:gd name="T36" fmla="*/ 30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28" y="3"/>
                  </a:lnTo>
                  <a:lnTo>
                    <a:pt x="30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Freeform 417"/>
            <p:cNvSpPr>
              <a:spLocks/>
            </p:cNvSpPr>
            <p:nvPr/>
          </p:nvSpPr>
          <p:spPr bwMode="auto">
            <a:xfrm>
              <a:off x="2825596" y="1628501"/>
              <a:ext cx="35211" cy="37639"/>
            </a:xfrm>
            <a:custGeom>
              <a:avLst/>
              <a:gdLst>
                <a:gd name="T0" fmla="*/ 25 w 29"/>
                <a:gd name="T1" fmla="*/ 30 h 31"/>
                <a:gd name="T2" fmla="*/ 6 w 29"/>
                <a:gd name="T3" fmla="*/ 31 h 31"/>
                <a:gd name="T4" fmla="*/ 6 w 29"/>
                <a:gd name="T5" fmla="*/ 31 h 31"/>
                <a:gd name="T6" fmla="*/ 4 w 29"/>
                <a:gd name="T7" fmla="*/ 31 h 31"/>
                <a:gd name="T8" fmla="*/ 2 w 29"/>
                <a:gd name="T9" fmla="*/ 30 h 31"/>
                <a:gd name="T10" fmla="*/ 1 w 29"/>
                <a:gd name="T11" fmla="*/ 28 h 31"/>
                <a:gd name="T12" fmla="*/ 0 w 29"/>
                <a:gd name="T13" fmla="*/ 25 h 31"/>
                <a:gd name="T14" fmla="*/ 0 w 29"/>
                <a:gd name="T15" fmla="*/ 7 h 31"/>
                <a:gd name="T16" fmla="*/ 0 w 29"/>
                <a:gd name="T17" fmla="*/ 7 h 31"/>
                <a:gd name="T18" fmla="*/ 0 w 29"/>
                <a:gd name="T19" fmla="*/ 4 h 31"/>
                <a:gd name="T20" fmla="*/ 1 w 29"/>
                <a:gd name="T21" fmla="*/ 3 h 31"/>
                <a:gd name="T22" fmla="*/ 2 w 29"/>
                <a:gd name="T23" fmla="*/ 1 h 31"/>
                <a:gd name="T24" fmla="*/ 4 w 29"/>
                <a:gd name="T25" fmla="*/ 0 h 31"/>
                <a:gd name="T26" fmla="*/ 22 w 29"/>
                <a:gd name="T27" fmla="*/ 0 h 31"/>
                <a:gd name="T28" fmla="*/ 22 w 29"/>
                <a:gd name="T29" fmla="*/ 0 h 31"/>
                <a:gd name="T30" fmla="*/ 25 w 29"/>
                <a:gd name="T31" fmla="*/ 0 h 31"/>
                <a:gd name="T32" fmla="*/ 27 w 29"/>
                <a:gd name="T33" fmla="*/ 1 h 31"/>
                <a:gd name="T34" fmla="*/ 28 w 29"/>
                <a:gd name="T35" fmla="*/ 3 h 31"/>
                <a:gd name="T36" fmla="*/ 29 w 29"/>
                <a:gd name="T37" fmla="*/ 4 h 31"/>
                <a:gd name="T38" fmla="*/ 29 w 29"/>
                <a:gd name="T39" fmla="*/ 24 h 31"/>
                <a:gd name="T40" fmla="*/ 29 w 29"/>
                <a:gd name="T41" fmla="*/ 24 h 31"/>
                <a:gd name="T42" fmla="*/ 29 w 29"/>
                <a:gd name="T43" fmla="*/ 25 h 31"/>
                <a:gd name="T44" fmla="*/ 28 w 29"/>
                <a:gd name="T45" fmla="*/ 28 h 31"/>
                <a:gd name="T46" fmla="*/ 27 w 29"/>
                <a:gd name="T47" fmla="*/ 30 h 31"/>
                <a:gd name="T48" fmla="*/ 25 w 29"/>
                <a:gd name="T49" fmla="*/ 30 h 31"/>
                <a:gd name="T50" fmla="*/ 25 w 29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31">
                  <a:moveTo>
                    <a:pt x="25" y="30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4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8"/>
                  </a:lnTo>
                  <a:lnTo>
                    <a:pt x="27" y="30"/>
                  </a:lnTo>
                  <a:lnTo>
                    <a:pt x="25" y="30"/>
                  </a:lnTo>
                  <a:lnTo>
                    <a:pt x="25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Freeform 418"/>
            <p:cNvSpPr>
              <a:spLocks/>
            </p:cNvSpPr>
            <p:nvPr/>
          </p:nvSpPr>
          <p:spPr bwMode="auto">
            <a:xfrm>
              <a:off x="2779458" y="1629714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30 h 31"/>
                <a:gd name="T10" fmla="*/ 2 w 31"/>
                <a:gd name="T11" fmla="*/ 29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5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29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29 w 31"/>
                <a:gd name="T45" fmla="*/ 29 h 31"/>
                <a:gd name="T46" fmla="*/ 28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29" y="29"/>
                  </a:lnTo>
                  <a:lnTo>
                    <a:pt x="28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419"/>
            <p:cNvSpPr>
              <a:spLocks/>
            </p:cNvSpPr>
            <p:nvPr/>
          </p:nvSpPr>
          <p:spPr bwMode="auto">
            <a:xfrm>
              <a:off x="2734534" y="1633357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420"/>
            <p:cNvSpPr>
              <a:spLocks/>
            </p:cNvSpPr>
            <p:nvPr/>
          </p:nvSpPr>
          <p:spPr bwMode="auto">
            <a:xfrm>
              <a:off x="2690825" y="1634571"/>
              <a:ext cx="37639" cy="40068"/>
            </a:xfrm>
            <a:custGeom>
              <a:avLst/>
              <a:gdLst>
                <a:gd name="T0" fmla="*/ 25 w 31"/>
                <a:gd name="T1" fmla="*/ 31 h 33"/>
                <a:gd name="T2" fmla="*/ 7 w 31"/>
                <a:gd name="T3" fmla="*/ 33 h 33"/>
                <a:gd name="T4" fmla="*/ 7 w 31"/>
                <a:gd name="T5" fmla="*/ 33 h 33"/>
                <a:gd name="T6" fmla="*/ 4 w 31"/>
                <a:gd name="T7" fmla="*/ 31 h 33"/>
                <a:gd name="T8" fmla="*/ 3 w 31"/>
                <a:gd name="T9" fmla="*/ 31 h 33"/>
                <a:gd name="T10" fmla="*/ 1 w 31"/>
                <a:gd name="T11" fmla="*/ 29 h 33"/>
                <a:gd name="T12" fmla="*/ 1 w 31"/>
                <a:gd name="T13" fmla="*/ 27 h 33"/>
                <a:gd name="T14" fmla="*/ 0 w 31"/>
                <a:gd name="T15" fmla="*/ 7 h 33"/>
                <a:gd name="T16" fmla="*/ 0 w 31"/>
                <a:gd name="T17" fmla="*/ 7 h 33"/>
                <a:gd name="T18" fmla="*/ 0 w 31"/>
                <a:gd name="T19" fmla="*/ 6 h 33"/>
                <a:gd name="T20" fmla="*/ 1 w 31"/>
                <a:gd name="T21" fmla="*/ 4 h 33"/>
                <a:gd name="T22" fmla="*/ 3 w 31"/>
                <a:gd name="T23" fmla="*/ 3 h 33"/>
                <a:gd name="T24" fmla="*/ 4 w 31"/>
                <a:gd name="T25" fmla="*/ 2 h 33"/>
                <a:gd name="T26" fmla="*/ 24 w 31"/>
                <a:gd name="T27" fmla="*/ 0 h 33"/>
                <a:gd name="T28" fmla="*/ 24 w 31"/>
                <a:gd name="T29" fmla="*/ 0 h 33"/>
                <a:gd name="T30" fmla="*/ 25 w 31"/>
                <a:gd name="T31" fmla="*/ 2 h 33"/>
                <a:gd name="T32" fmla="*/ 28 w 31"/>
                <a:gd name="T33" fmla="*/ 2 h 33"/>
                <a:gd name="T34" fmla="*/ 28 w 31"/>
                <a:gd name="T35" fmla="*/ 4 h 33"/>
                <a:gd name="T36" fmla="*/ 30 w 31"/>
                <a:gd name="T37" fmla="*/ 6 h 33"/>
                <a:gd name="T38" fmla="*/ 31 w 31"/>
                <a:gd name="T39" fmla="*/ 26 h 33"/>
                <a:gd name="T40" fmla="*/ 31 w 31"/>
                <a:gd name="T41" fmla="*/ 26 h 33"/>
                <a:gd name="T42" fmla="*/ 30 w 31"/>
                <a:gd name="T43" fmla="*/ 27 h 33"/>
                <a:gd name="T44" fmla="*/ 30 w 31"/>
                <a:gd name="T45" fmla="*/ 30 h 33"/>
                <a:gd name="T46" fmla="*/ 27 w 31"/>
                <a:gd name="T47" fmla="*/ 30 h 33"/>
                <a:gd name="T48" fmla="*/ 25 w 31"/>
                <a:gd name="T49" fmla="*/ 31 h 33"/>
                <a:gd name="T50" fmla="*/ 25 w 31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3">
                  <a:moveTo>
                    <a:pt x="25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0" y="27"/>
                  </a:lnTo>
                  <a:lnTo>
                    <a:pt x="30" y="30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421"/>
            <p:cNvSpPr>
              <a:spLocks/>
            </p:cNvSpPr>
            <p:nvPr/>
          </p:nvSpPr>
          <p:spPr bwMode="auto">
            <a:xfrm>
              <a:off x="2644687" y="1638214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8 w 31"/>
                <a:gd name="T3" fmla="*/ 31 h 31"/>
                <a:gd name="T4" fmla="*/ 8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1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422"/>
            <p:cNvSpPr>
              <a:spLocks/>
            </p:cNvSpPr>
            <p:nvPr/>
          </p:nvSpPr>
          <p:spPr bwMode="auto">
            <a:xfrm>
              <a:off x="2600977" y="1641856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5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5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29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29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5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423"/>
            <p:cNvSpPr>
              <a:spLocks/>
            </p:cNvSpPr>
            <p:nvPr/>
          </p:nvSpPr>
          <p:spPr bwMode="auto">
            <a:xfrm>
              <a:off x="2556053" y="1643071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1 h 32"/>
                <a:gd name="T8" fmla="*/ 3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3 h 32"/>
                <a:gd name="T22" fmla="*/ 3 w 31"/>
                <a:gd name="T23" fmla="*/ 1 h 32"/>
                <a:gd name="T24" fmla="*/ 6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0 h 32"/>
                <a:gd name="T32" fmla="*/ 28 w 31"/>
                <a:gd name="T33" fmla="*/ 1 h 32"/>
                <a:gd name="T34" fmla="*/ 30 w 31"/>
                <a:gd name="T35" fmla="*/ 3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28 h 32"/>
                <a:gd name="T46" fmla="*/ 28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6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Freeform 424"/>
            <p:cNvSpPr>
              <a:spLocks/>
            </p:cNvSpPr>
            <p:nvPr/>
          </p:nvSpPr>
          <p:spPr bwMode="auto">
            <a:xfrm>
              <a:off x="2977366" y="1576291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5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5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425"/>
            <p:cNvSpPr>
              <a:spLocks/>
            </p:cNvSpPr>
            <p:nvPr/>
          </p:nvSpPr>
          <p:spPr bwMode="auto">
            <a:xfrm>
              <a:off x="2931228" y="1577506"/>
              <a:ext cx="37639" cy="38853"/>
            </a:xfrm>
            <a:custGeom>
              <a:avLst/>
              <a:gdLst>
                <a:gd name="T0" fmla="*/ 27 w 31"/>
                <a:gd name="T1" fmla="*/ 31 h 32"/>
                <a:gd name="T2" fmla="*/ 8 w 31"/>
                <a:gd name="T3" fmla="*/ 32 h 32"/>
                <a:gd name="T4" fmla="*/ 8 w 31"/>
                <a:gd name="T5" fmla="*/ 32 h 32"/>
                <a:gd name="T6" fmla="*/ 6 w 31"/>
                <a:gd name="T7" fmla="*/ 31 h 32"/>
                <a:gd name="T8" fmla="*/ 4 w 31"/>
                <a:gd name="T9" fmla="*/ 31 h 32"/>
                <a:gd name="T10" fmla="*/ 3 w 31"/>
                <a:gd name="T11" fmla="*/ 28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2 w 31"/>
                <a:gd name="T19" fmla="*/ 5 h 32"/>
                <a:gd name="T20" fmla="*/ 2 w 31"/>
                <a:gd name="T21" fmla="*/ 3 h 32"/>
                <a:gd name="T22" fmla="*/ 4 w 31"/>
                <a:gd name="T23" fmla="*/ 1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7 w 31"/>
                <a:gd name="T31" fmla="*/ 0 h 32"/>
                <a:gd name="T32" fmla="*/ 29 w 31"/>
                <a:gd name="T33" fmla="*/ 1 h 32"/>
                <a:gd name="T34" fmla="*/ 30 w 31"/>
                <a:gd name="T35" fmla="*/ 3 h 32"/>
                <a:gd name="T36" fmla="*/ 31 w 31"/>
                <a:gd name="T37" fmla="*/ 5 h 32"/>
                <a:gd name="T38" fmla="*/ 31 w 31"/>
                <a:gd name="T39" fmla="*/ 24 h 32"/>
                <a:gd name="T40" fmla="*/ 31 w 31"/>
                <a:gd name="T41" fmla="*/ 24 h 32"/>
                <a:gd name="T42" fmla="*/ 31 w 31"/>
                <a:gd name="T43" fmla="*/ 27 h 32"/>
                <a:gd name="T44" fmla="*/ 30 w 31"/>
                <a:gd name="T45" fmla="*/ 28 h 32"/>
                <a:gd name="T46" fmla="*/ 29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8" y="32"/>
                  </a:lnTo>
                  <a:lnTo>
                    <a:pt x="8" y="32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1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Freeform 426"/>
            <p:cNvSpPr>
              <a:spLocks/>
            </p:cNvSpPr>
            <p:nvPr/>
          </p:nvSpPr>
          <p:spPr bwMode="auto">
            <a:xfrm>
              <a:off x="2887518" y="1581148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Freeform 427"/>
            <p:cNvSpPr>
              <a:spLocks/>
            </p:cNvSpPr>
            <p:nvPr/>
          </p:nvSpPr>
          <p:spPr bwMode="auto">
            <a:xfrm>
              <a:off x="2842594" y="1582363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2 w 31"/>
                <a:gd name="T11" fmla="*/ 30 h 32"/>
                <a:gd name="T12" fmla="*/ 2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4 h 32"/>
                <a:gd name="T22" fmla="*/ 3 w 31"/>
                <a:gd name="T23" fmla="*/ 3 h 32"/>
                <a:gd name="T24" fmla="*/ 6 w 31"/>
                <a:gd name="T25" fmla="*/ 1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1 h 32"/>
                <a:gd name="T32" fmla="*/ 29 w 31"/>
                <a:gd name="T33" fmla="*/ 1 h 32"/>
                <a:gd name="T34" fmla="*/ 30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9 w 31"/>
                <a:gd name="T47" fmla="*/ 30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Freeform 428"/>
            <p:cNvSpPr>
              <a:spLocks/>
            </p:cNvSpPr>
            <p:nvPr/>
          </p:nvSpPr>
          <p:spPr bwMode="auto">
            <a:xfrm>
              <a:off x="2798884" y="1586005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29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3 w 31"/>
                <a:gd name="T23" fmla="*/ 1 h 31"/>
                <a:gd name="T24" fmla="*/ 4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0 w 31"/>
                <a:gd name="T43" fmla="*/ 27 h 31"/>
                <a:gd name="T44" fmla="*/ 30 w 31"/>
                <a:gd name="T45" fmla="*/ 28 h 31"/>
                <a:gd name="T46" fmla="*/ 27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30" y="28"/>
                  </a:lnTo>
                  <a:lnTo>
                    <a:pt x="27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Freeform 429"/>
            <p:cNvSpPr>
              <a:spLocks/>
            </p:cNvSpPr>
            <p:nvPr/>
          </p:nvSpPr>
          <p:spPr bwMode="auto">
            <a:xfrm>
              <a:off x="2752746" y="1588433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4 w 31"/>
                <a:gd name="T9" fmla="*/ 30 h 31"/>
                <a:gd name="T10" fmla="*/ 3 w 31"/>
                <a:gd name="T11" fmla="*/ 29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2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2 h 31"/>
                <a:gd name="T34" fmla="*/ 30 w 31"/>
                <a:gd name="T35" fmla="*/ 3 h 31"/>
                <a:gd name="T36" fmla="*/ 31 w 31"/>
                <a:gd name="T37" fmla="*/ 4 h 31"/>
                <a:gd name="T38" fmla="*/ 31 w 31"/>
                <a:gd name="T39" fmla="*/ 25 h 31"/>
                <a:gd name="T40" fmla="*/ 31 w 31"/>
                <a:gd name="T41" fmla="*/ 25 h 31"/>
                <a:gd name="T42" fmla="*/ 31 w 31"/>
                <a:gd name="T43" fmla="*/ 26 h 31"/>
                <a:gd name="T44" fmla="*/ 30 w 31"/>
                <a:gd name="T45" fmla="*/ 29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2"/>
                  </a:lnTo>
                  <a:lnTo>
                    <a:pt x="30" y="3"/>
                  </a:lnTo>
                  <a:lnTo>
                    <a:pt x="31" y="4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6"/>
                  </a:lnTo>
                  <a:lnTo>
                    <a:pt x="30" y="29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Freeform 430"/>
            <p:cNvSpPr>
              <a:spLocks/>
            </p:cNvSpPr>
            <p:nvPr/>
          </p:nvSpPr>
          <p:spPr bwMode="auto">
            <a:xfrm>
              <a:off x="2709037" y="1590861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6 w 31"/>
                <a:gd name="T3" fmla="*/ 32 h 32"/>
                <a:gd name="T4" fmla="*/ 6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1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2 h 32"/>
                <a:gd name="T22" fmla="*/ 2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2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29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Freeform 431"/>
            <p:cNvSpPr>
              <a:spLocks/>
            </p:cNvSpPr>
            <p:nvPr/>
          </p:nvSpPr>
          <p:spPr bwMode="auto">
            <a:xfrm>
              <a:off x="2664113" y="1593290"/>
              <a:ext cx="37639" cy="38853"/>
            </a:xfrm>
            <a:custGeom>
              <a:avLst/>
              <a:gdLst>
                <a:gd name="T0" fmla="*/ 26 w 31"/>
                <a:gd name="T1" fmla="*/ 30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0 h 32"/>
                <a:gd name="T10" fmla="*/ 2 w 31"/>
                <a:gd name="T11" fmla="*/ 29 h 32"/>
                <a:gd name="T12" fmla="*/ 2 w 31"/>
                <a:gd name="T13" fmla="*/ 26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2 w 31"/>
                <a:gd name="T21" fmla="*/ 3 h 32"/>
                <a:gd name="T22" fmla="*/ 3 w 31"/>
                <a:gd name="T23" fmla="*/ 2 h 32"/>
                <a:gd name="T24" fmla="*/ 6 w 31"/>
                <a:gd name="T25" fmla="*/ 2 h 32"/>
                <a:gd name="T26" fmla="*/ 25 w 31"/>
                <a:gd name="T27" fmla="*/ 0 h 32"/>
                <a:gd name="T28" fmla="*/ 25 w 31"/>
                <a:gd name="T29" fmla="*/ 0 h 32"/>
                <a:gd name="T30" fmla="*/ 26 w 31"/>
                <a:gd name="T31" fmla="*/ 0 h 32"/>
                <a:gd name="T32" fmla="*/ 29 w 31"/>
                <a:gd name="T33" fmla="*/ 2 h 32"/>
                <a:gd name="T34" fmla="*/ 30 w 31"/>
                <a:gd name="T35" fmla="*/ 3 h 32"/>
                <a:gd name="T36" fmla="*/ 30 w 31"/>
                <a:gd name="T37" fmla="*/ 6 h 32"/>
                <a:gd name="T38" fmla="*/ 31 w 31"/>
                <a:gd name="T39" fmla="*/ 25 h 32"/>
                <a:gd name="T40" fmla="*/ 31 w 31"/>
                <a:gd name="T41" fmla="*/ 25 h 32"/>
                <a:gd name="T42" fmla="*/ 31 w 31"/>
                <a:gd name="T43" fmla="*/ 27 h 32"/>
                <a:gd name="T44" fmla="*/ 30 w 31"/>
                <a:gd name="T45" fmla="*/ 29 h 32"/>
                <a:gd name="T46" fmla="*/ 29 w 31"/>
                <a:gd name="T47" fmla="*/ 30 h 32"/>
                <a:gd name="T48" fmla="*/ 26 w 31"/>
                <a:gd name="T49" fmla="*/ 30 h 32"/>
                <a:gd name="T50" fmla="*/ 26 w 31"/>
                <a:gd name="T5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0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0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6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Freeform 432"/>
            <p:cNvSpPr>
              <a:spLocks/>
            </p:cNvSpPr>
            <p:nvPr/>
          </p:nvSpPr>
          <p:spPr bwMode="auto">
            <a:xfrm>
              <a:off x="2620404" y="1595718"/>
              <a:ext cx="37639" cy="38853"/>
            </a:xfrm>
            <a:custGeom>
              <a:avLst/>
              <a:gdLst>
                <a:gd name="T0" fmla="*/ 25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2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2 w 31"/>
                <a:gd name="T23" fmla="*/ 3 h 32"/>
                <a:gd name="T24" fmla="*/ 4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5 w 31"/>
                <a:gd name="T31" fmla="*/ 1 h 32"/>
                <a:gd name="T32" fmla="*/ 27 w 31"/>
                <a:gd name="T33" fmla="*/ 1 h 32"/>
                <a:gd name="T34" fmla="*/ 28 w 31"/>
                <a:gd name="T35" fmla="*/ 4 h 32"/>
                <a:gd name="T36" fmla="*/ 29 w 31"/>
                <a:gd name="T37" fmla="*/ 5 h 32"/>
                <a:gd name="T38" fmla="*/ 31 w 31"/>
                <a:gd name="T39" fmla="*/ 25 h 32"/>
                <a:gd name="T40" fmla="*/ 31 w 31"/>
                <a:gd name="T41" fmla="*/ 25 h 32"/>
                <a:gd name="T42" fmla="*/ 29 w 31"/>
                <a:gd name="T43" fmla="*/ 27 h 32"/>
                <a:gd name="T44" fmla="*/ 29 w 31"/>
                <a:gd name="T45" fmla="*/ 30 h 32"/>
                <a:gd name="T46" fmla="*/ 27 w 31"/>
                <a:gd name="T47" fmla="*/ 31 h 32"/>
                <a:gd name="T48" fmla="*/ 25 w 31"/>
                <a:gd name="T49" fmla="*/ 31 h 32"/>
                <a:gd name="T50" fmla="*/ 25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5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1" y="25"/>
                  </a:lnTo>
                  <a:lnTo>
                    <a:pt x="31" y="25"/>
                  </a:lnTo>
                  <a:lnTo>
                    <a:pt x="29" y="27"/>
                  </a:lnTo>
                  <a:lnTo>
                    <a:pt x="29" y="30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433"/>
            <p:cNvSpPr>
              <a:spLocks/>
            </p:cNvSpPr>
            <p:nvPr/>
          </p:nvSpPr>
          <p:spPr bwMode="auto">
            <a:xfrm>
              <a:off x="2574266" y="1599361"/>
              <a:ext cx="37639" cy="37639"/>
            </a:xfrm>
            <a:custGeom>
              <a:avLst/>
              <a:gdLst>
                <a:gd name="T0" fmla="*/ 27 w 31"/>
                <a:gd name="T1" fmla="*/ 31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29 h 31"/>
                <a:gd name="T10" fmla="*/ 3 w 31"/>
                <a:gd name="T11" fmla="*/ 28 h 31"/>
                <a:gd name="T12" fmla="*/ 1 w 31"/>
                <a:gd name="T13" fmla="*/ 27 h 31"/>
                <a:gd name="T14" fmla="*/ 0 w 31"/>
                <a:gd name="T15" fmla="*/ 6 h 31"/>
                <a:gd name="T16" fmla="*/ 0 w 31"/>
                <a:gd name="T17" fmla="*/ 6 h 31"/>
                <a:gd name="T18" fmla="*/ 1 w 31"/>
                <a:gd name="T19" fmla="*/ 5 h 31"/>
                <a:gd name="T20" fmla="*/ 1 w 31"/>
                <a:gd name="T21" fmla="*/ 2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29 h 31"/>
                <a:gd name="T48" fmla="*/ 27 w 31"/>
                <a:gd name="T49" fmla="*/ 31 h 31"/>
                <a:gd name="T50" fmla="*/ 27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29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29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434"/>
            <p:cNvSpPr>
              <a:spLocks/>
            </p:cNvSpPr>
            <p:nvPr/>
          </p:nvSpPr>
          <p:spPr bwMode="auto">
            <a:xfrm>
              <a:off x="2512343" y="1601789"/>
              <a:ext cx="55851" cy="40068"/>
            </a:xfrm>
            <a:custGeom>
              <a:avLst/>
              <a:gdLst>
                <a:gd name="T0" fmla="*/ 40 w 46"/>
                <a:gd name="T1" fmla="*/ 30 h 33"/>
                <a:gd name="T2" fmla="*/ 6 w 46"/>
                <a:gd name="T3" fmla="*/ 33 h 33"/>
                <a:gd name="T4" fmla="*/ 6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0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6" y="33"/>
                  </a:lnTo>
                  <a:lnTo>
                    <a:pt x="6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Freeform 435"/>
            <p:cNvSpPr>
              <a:spLocks/>
            </p:cNvSpPr>
            <p:nvPr/>
          </p:nvSpPr>
          <p:spPr bwMode="auto">
            <a:xfrm>
              <a:off x="3019861" y="1530153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2 w 31"/>
                <a:gd name="T21" fmla="*/ 3 h 31"/>
                <a:gd name="T22" fmla="*/ 3 w 31"/>
                <a:gd name="T23" fmla="*/ 1 h 31"/>
                <a:gd name="T24" fmla="*/ 6 w 31"/>
                <a:gd name="T25" fmla="*/ 0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9 w 31"/>
                <a:gd name="T33" fmla="*/ 1 h 31"/>
                <a:gd name="T34" fmla="*/ 30 w 31"/>
                <a:gd name="T35" fmla="*/ 3 h 31"/>
                <a:gd name="T36" fmla="*/ 30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5 h 31"/>
                <a:gd name="T44" fmla="*/ 30 w 31"/>
                <a:gd name="T45" fmla="*/ 28 h 31"/>
                <a:gd name="T46" fmla="*/ 29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6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5"/>
                  </a:lnTo>
                  <a:lnTo>
                    <a:pt x="30" y="28"/>
                  </a:lnTo>
                  <a:lnTo>
                    <a:pt x="29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Freeform 436"/>
            <p:cNvSpPr>
              <a:spLocks/>
            </p:cNvSpPr>
            <p:nvPr/>
          </p:nvSpPr>
          <p:spPr bwMode="auto">
            <a:xfrm>
              <a:off x="2976151" y="1531368"/>
              <a:ext cx="37639" cy="37639"/>
            </a:xfrm>
            <a:custGeom>
              <a:avLst/>
              <a:gdLst>
                <a:gd name="T0" fmla="*/ 25 w 31"/>
                <a:gd name="T1" fmla="*/ 31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30 h 31"/>
                <a:gd name="T10" fmla="*/ 1 w 31"/>
                <a:gd name="T11" fmla="*/ 29 h 31"/>
                <a:gd name="T12" fmla="*/ 0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6 h 31"/>
                <a:gd name="T20" fmla="*/ 1 w 31"/>
                <a:gd name="T21" fmla="*/ 3 h 31"/>
                <a:gd name="T22" fmla="*/ 2 w 31"/>
                <a:gd name="T23" fmla="*/ 2 h 31"/>
                <a:gd name="T24" fmla="*/ 4 w 31"/>
                <a:gd name="T25" fmla="*/ 2 h 31"/>
                <a:gd name="T26" fmla="*/ 24 w 31"/>
                <a:gd name="T27" fmla="*/ 0 h 31"/>
                <a:gd name="T28" fmla="*/ 24 w 31"/>
                <a:gd name="T29" fmla="*/ 0 h 31"/>
                <a:gd name="T30" fmla="*/ 25 w 31"/>
                <a:gd name="T31" fmla="*/ 0 h 31"/>
                <a:gd name="T32" fmla="*/ 27 w 31"/>
                <a:gd name="T33" fmla="*/ 2 h 31"/>
                <a:gd name="T34" fmla="*/ 28 w 31"/>
                <a:gd name="T35" fmla="*/ 3 h 31"/>
                <a:gd name="T36" fmla="*/ 29 w 31"/>
                <a:gd name="T37" fmla="*/ 6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7 h 31"/>
                <a:gd name="T44" fmla="*/ 29 w 31"/>
                <a:gd name="T45" fmla="*/ 29 h 31"/>
                <a:gd name="T46" fmla="*/ 27 w 31"/>
                <a:gd name="T47" fmla="*/ 30 h 31"/>
                <a:gd name="T48" fmla="*/ 25 w 31"/>
                <a:gd name="T49" fmla="*/ 31 h 31"/>
                <a:gd name="T50" fmla="*/ 25 w 31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31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8" y="3"/>
                  </a:lnTo>
                  <a:lnTo>
                    <a:pt x="29" y="6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30"/>
                  </a:lnTo>
                  <a:lnTo>
                    <a:pt x="25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Freeform 437"/>
            <p:cNvSpPr>
              <a:spLocks/>
            </p:cNvSpPr>
            <p:nvPr/>
          </p:nvSpPr>
          <p:spPr bwMode="auto">
            <a:xfrm>
              <a:off x="2930013" y="1535010"/>
              <a:ext cx="37639" cy="37639"/>
            </a:xfrm>
            <a:custGeom>
              <a:avLst/>
              <a:gdLst>
                <a:gd name="T0" fmla="*/ 27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5 w 31"/>
                <a:gd name="T7" fmla="*/ 31 h 31"/>
                <a:gd name="T8" fmla="*/ 4 w 31"/>
                <a:gd name="T9" fmla="*/ 30 h 31"/>
                <a:gd name="T10" fmla="*/ 3 w 31"/>
                <a:gd name="T11" fmla="*/ 28 h 31"/>
                <a:gd name="T12" fmla="*/ 1 w 31"/>
                <a:gd name="T13" fmla="*/ 26 h 31"/>
                <a:gd name="T14" fmla="*/ 0 w 31"/>
                <a:gd name="T15" fmla="*/ 7 h 31"/>
                <a:gd name="T16" fmla="*/ 0 w 31"/>
                <a:gd name="T17" fmla="*/ 7 h 31"/>
                <a:gd name="T18" fmla="*/ 1 w 31"/>
                <a:gd name="T19" fmla="*/ 4 h 31"/>
                <a:gd name="T20" fmla="*/ 1 w 31"/>
                <a:gd name="T21" fmla="*/ 3 h 31"/>
                <a:gd name="T22" fmla="*/ 4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7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7 w 31"/>
                <a:gd name="T49" fmla="*/ 30 h 31"/>
                <a:gd name="T50" fmla="*/ 27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7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7" y="3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438"/>
            <p:cNvSpPr>
              <a:spLocks/>
            </p:cNvSpPr>
            <p:nvPr/>
          </p:nvSpPr>
          <p:spPr bwMode="auto">
            <a:xfrm>
              <a:off x="2885090" y="1536225"/>
              <a:ext cx="38853" cy="40068"/>
            </a:xfrm>
            <a:custGeom>
              <a:avLst/>
              <a:gdLst>
                <a:gd name="T0" fmla="*/ 26 w 32"/>
                <a:gd name="T1" fmla="*/ 31 h 33"/>
                <a:gd name="T2" fmla="*/ 7 w 32"/>
                <a:gd name="T3" fmla="*/ 33 h 33"/>
                <a:gd name="T4" fmla="*/ 7 w 32"/>
                <a:gd name="T5" fmla="*/ 33 h 33"/>
                <a:gd name="T6" fmla="*/ 6 w 32"/>
                <a:gd name="T7" fmla="*/ 31 h 33"/>
                <a:gd name="T8" fmla="*/ 3 w 32"/>
                <a:gd name="T9" fmla="*/ 31 h 33"/>
                <a:gd name="T10" fmla="*/ 2 w 32"/>
                <a:gd name="T11" fmla="*/ 30 h 33"/>
                <a:gd name="T12" fmla="*/ 2 w 32"/>
                <a:gd name="T13" fmla="*/ 27 h 33"/>
                <a:gd name="T14" fmla="*/ 0 w 32"/>
                <a:gd name="T15" fmla="*/ 7 h 33"/>
                <a:gd name="T16" fmla="*/ 0 w 32"/>
                <a:gd name="T17" fmla="*/ 7 h 33"/>
                <a:gd name="T18" fmla="*/ 0 w 32"/>
                <a:gd name="T19" fmla="*/ 6 h 33"/>
                <a:gd name="T20" fmla="*/ 2 w 32"/>
                <a:gd name="T21" fmla="*/ 4 h 33"/>
                <a:gd name="T22" fmla="*/ 3 w 32"/>
                <a:gd name="T23" fmla="*/ 3 h 33"/>
                <a:gd name="T24" fmla="*/ 6 w 32"/>
                <a:gd name="T25" fmla="*/ 2 h 33"/>
                <a:gd name="T26" fmla="*/ 25 w 32"/>
                <a:gd name="T27" fmla="*/ 0 h 33"/>
                <a:gd name="T28" fmla="*/ 25 w 32"/>
                <a:gd name="T29" fmla="*/ 0 h 33"/>
                <a:gd name="T30" fmla="*/ 27 w 32"/>
                <a:gd name="T31" fmla="*/ 2 h 33"/>
                <a:gd name="T32" fmla="*/ 29 w 32"/>
                <a:gd name="T33" fmla="*/ 2 h 33"/>
                <a:gd name="T34" fmla="*/ 30 w 32"/>
                <a:gd name="T35" fmla="*/ 4 h 33"/>
                <a:gd name="T36" fmla="*/ 30 w 32"/>
                <a:gd name="T37" fmla="*/ 6 h 33"/>
                <a:gd name="T38" fmla="*/ 32 w 32"/>
                <a:gd name="T39" fmla="*/ 26 h 33"/>
                <a:gd name="T40" fmla="*/ 32 w 32"/>
                <a:gd name="T41" fmla="*/ 26 h 33"/>
                <a:gd name="T42" fmla="*/ 32 w 32"/>
                <a:gd name="T43" fmla="*/ 27 h 33"/>
                <a:gd name="T44" fmla="*/ 30 w 32"/>
                <a:gd name="T45" fmla="*/ 30 h 33"/>
                <a:gd name="T46" fmla="*/ 29 w 32"/>
                <a:gd name="T47" fmla="*/ 30 h 33"/>
                <a:gd name="T48" fmla="*/ 26 w 32"/>
                <a:gd name="T49" fmla="*/ 31 h 33"/>
                <a:gd name="T50" fmla="*/ 26 w 32"/>
                <a:gd name="T51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" h="33">
                  <a:moveTo>
                    <a:pt x="26" y="31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6" y="31"/>
                  </a:lnTo>
                  <a:lnTo>
                    <a:pt x="3" y="31"/>
                  </a:lnTo>
                  <a:lnTo>
                    <a:pt x="2" y="30"/>
                  </a:lnTo>
                  <a:lnTo>
                    <a:pt x="2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2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7"/>
                  </a:lnTo>
                  <a:lnTo>
                    <a:pt x="30" y="30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Freeform 439"/>
            <p:cNvSpPr>
              <a:spLocks/>
            </p:cNvSpPr>
            <p:nvPr/>
          </p:nvSpPr>
          <p:spPr bwMode="auto">
            <a:xfrm>
              <a:off x="2841380" y="1539867"/>
              <a:ext cx="37639" cy="37639"/>
            </a:xfrm>
            <a:custGeom>
              <a:avLst/>
              <a:gdLst>
                <a:gd name="T0" fmla="*/ 26 w 31"/>
                <a:gd name="T1" fmla="*/ 30 h 31"/>
                <a:gd name="T2" fmla="*/ 7 w 31"/>
                <a:gd name="T3" fmla="*/ 31 h 31"/>
                <a:gd name="T4" fmla="*/ 7 w 31"/>
                <a:gd name="T5" fmla="*/ 31 h 31"/>
                <a:gd name="T6" fmla="*/ 4 w 31"/>
                <a:gd name="T7" fmla="*/ 31 h 31"/>
                <a:gd name="T8" fmla="*/ 3 w 31"/>
                <a:gd name="T9" fmla="*/ 30 h 31"/>
                <a:gd name="T10" fmla="*/ 1 w 31"/>
                <a:gd name="T11" fmla="*/ 28 h 31"/>
                <a:gd name="T12" fmla="*/ 1 w 31"/>
                <a:gd name="T13" fmla="*/ 27 h 31"/>
                <a:gd name="T14" fmla="*/ 0 w 31"/>
                <a:gd name="T15" fmla="*/ 7 h 31"/>
                <a:gd name="T16" fmla="*/ 0 w 31"/>
                <a:gd name="T17" fmla="*/ 7 h 31"/>
                <a:gd name="T18" fmla="*/ 0 w 31"/>
                <a:gd name="T19" fmla="*/ 4 h 31"/>
                <a:gd name="T20" fmla="*/ 1 w 31"/>
                <a:gd name="T21" fmla="*/ 3 h 31"/>
                <a:gd name="T22" fmla="*/ 3 w 31"/>
                <a:gd name="T23" fmla="*/ 1 h 31"/>
                <a:gd name="T24" fmla="*/ 5 w 31"/>
                <a:gd name="T25" fmla="*/ 1 h 31"/>
                <a:gd name="T26" fmla="*/ 24 w 31"/>
                <a:gd name="T27" fmla="*/ 0 h 31"/>
                <a:gd name="T28" fmla="*/ 24 w 31"/>
                <a:gd name="T29" fmla="*/ 0 h 31"/>
                <a:gd name="T30" fmla="*/ 26 w 31"/>
                <a:gd name="T31" fmla="*/ 0 h 31"/>
                <a:gd name="T32" fmla="*/ 28 w 31"/>
                <a:gd name="T33" fmla="*/ 1 h 31"/>
                <a:gd name="T34" fmla="*/ 30 w 31"/>
                <a:gd name="T35" fmla="*/ 3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8 w 31"/>
                <a:gd name="T47" fmla="*/ 30 h 31"/>
                <a:gd name="T48" fmla="*/ 26 w 31"/>
                <a:gd name="T49" fmla="*/ 30 h 31"/>
                <a:gd name="T50" fmla="*/ 26 w 31"/>
                <a:gd name="T5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30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1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Freeform 440"/>
            <p:cNvSpPr>
              <a:spLocks/>
            </p:cNvSpPr>
            <p:nvPr/>
          </p:nvSpPr>
          <p:spPr bwMode="auto">
            <a:xfrm>
              <a:off x="2797671" y="1543510"/>
              <a:ext cx="37639" cy="37639"/>
            </a:xfrm>
            <a:custGeom>
              <a:avLst/>
              <a:gdLst>
                <a:gd name="T0" fmla="*/ 25 w 31"/>
                <a:gd name="T1" fmla="*/ 29 h 31"/>
                <a:gd name="T2" fmla="*/ 6 w 31"/>
                <a:gd name="T3" fmla="*/ 31 h 31"/>
                <a:gd name="T4" fmla="*/ 6 w 31"/>
                <a:gd name="T5" fmla="*/ 31 h 31"/>
                <a:gd name="T6" fmla="*/ 4 w 31"/>
                <a:gd name="T7" fmla="*/ 31 h 31"/>
                <a:gd name="T8" fmla="*/ 2 w 31"/>
                <a:gd name="T9" fmla="*/ 29 h 31"/>
                <a:gd name="T10" fmla="*/ 1 w 31"/>
                <a:gd name="T11" fmla="*/ 28 h 31"/>
                <a:gd name="T12" fmla="*/ 0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1 w 31"/>
                <a:gd name="T21" fmla="*/ 2 h 31"/>
                <a:gd name="T22" fmla="*/ 2 w 31"/>
                <a:gd name="T23" fmla="*/ 1 h 31"/>
                <a:gd name="T24" fmla="*/ 4 w 31"/>
                <a:gd name="T25" fmla="*/ 0 h 31"/>
                <a:gd name="T26" fmla="*/ 23 w 31"/>
                <a:gd name="T27" fmla="*/ 0 h 31"/>
                <a:gd name="T28" fmla="*/ 23 w 31"/>
                <a:gd name="T29" fmla="*/ 0 h 31"/>
                <a:gd name="T30" fmla="*/ 25 w 31"/>
                <a:gd name="T31" fmla="*/ 0 h 31"/>
                <a:gd name="T32" fmla="*/ 27 w 31"/>
                <a:gd name="T33" fmla="*/ 1 h 31"/>
                <a:gd name="T34" fmla="*/ 28 w 31"/>
                <a:gd name="T35" fmla="*/ 2 h 31"/>
                <a:gd name="T36" fmla="*/ 29 w 31"/>
                <a:gd name="T37" fmla="*/ 4 h 31"/>
                <a:gd name="T38" fmla="*/ 31 w 31"/>
                <a:gd name="T39" fmla="*/ 24 h 31"/>
                <a:gd name="T40" fmla="*/ 31 w 31"/>
                <a:gd name="T41" fmla="*/ 24 h 31"/>
                <a:gd name="T42" fmla="*/ 29 w 31"/>
                <a:gd name="T43" fmla="*/ 25 h 31"/>
                <a:gd name="T44" fmla="*/ 29 w 31"/>
                <a:gd name="T45" fmla="*/ 28 h 31"/>
                <a:gd name="T46" fmla="*/ 27 w 31"/>
                <a:gd name="T47" fmla="*/ 29 h 31"/>
                <a:gd name="T48" fmla="*/ 25 w 31"/>
                <a:gd name="T49" fmla="*/ 29 h 31"/>
                <a:gd name="T50" fmla="*/ 25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5" y="29"/>
                  </a:moveTo>
                  <a:lnTo>
                    <a:pt x="6" y="31"/>
                  </a:lnTo>
                  <a:lnTo>
                    <a:pt x="6" y="31"/>
                  </a:lnTo>
                  <a:lnTo>
                    <a:pt x="4" y="31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29" y="4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Freeform 441"/>
            <p:cNvSpPr>
              <a:spLocks/>
            </p:cNvSpPr>
            <p:nvPr/>
          </p:nvSpPr>
          <p:spPr bwMode="auto">
            <a:xfrm>
              <a:off x="2751533" y="1544723"/>
              <a:ext cx="37639" cy="38853"/>
            </a:xfrm>
            <a:custGeom>
              <a:avLst/>
              <a:gdLst>
                <a:gd name="T0" fmla="*/ 27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5 w 31"/>
                <a:gd name="T7" fmla="*/ 31 h 32"/>
                <a:gd name="T8" fmla="*/ 2 w 31"/>
                <a:gd name="T9" fmla="*/ 31 h 32"/>
                <a:gd name="T10" fmla="*/ 2 w 31"/>
                <a:gd name="T11" fmla="*/ 28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1 w 31"/>
                <a:gd name="T19" fmla="*/ 5 h 32"/>
                <a:gd name="T20" fmla="*/ 1 w 31"/>
                <a:gd name="T21" fmla="*/ 3 h 32"/>
                <a:gd name="T22" fmla="*/ 4 w 31"/>
                <a:gd name="T23" fmla="*/ 1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7 w 31"/>
                <a:gd name="T31" fmla="*/ 0 h 32"/>
                <a:gd name="T32" fmla="*/ 28 w 31"/>
                <a:gd name="T33" fmla="*/ 1 h 32"/>
                <a:gd name="T34" fmla="*/ 29 w 31"/>
                <a:gd name="T35" fmla="*/ 3 h 32"/>
                <a:gd name="T36" fmla="*/ 29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29 w 31"/>
                <a:gd name="T45" fmla="*/ 28 h 32"/>
                <a:gd name="T46" fmla="*/ 28 w 31"/>
                <a:gd name="T47" fmla="*/ 30 h 32"/>
                <a:gd name="T48" fmla="*/ 27 w 31"/>
                <a:gd name="T49" fmla="*/ 31 h 32"/>
                <a:gd name="T50" fmla="*/ 27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7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5" y="31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29" y="28"/>
                  </a:lnTo>
                  <a:lnTo>
                    <a:pt x="28" y="30"/>
                  </a:lnTo>
                  <a:lnTo>
                    <a:pt x="27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Freeform 442"/>
            <p:cNvSpPr>
              <a:spLocks/>
            </p:cNvSpPr>
            <p:nvPr/>
          </p:nvSpPr>
          <p:spPr bwMode="auto">
            <a:xfrm>
              <a:off x="2706608" y="1548366"/>
              <a:ext cx="37639" cy="37639"/>
            </a:xfrm>
            <a:custGeom>
              <a:avLst/>
              <a:gdLst>
                <a:gd name="T0" fmla="*/ 26 w 31"/>
                <a:gd name="T1" fmla="*/ 29 h 31"/>
                <a:gd name="T2" fmla="*/ 7 w 31"/>
                <a:gd name="T3" fmla="*/ 31 h 31"/>
                <a:gd name="T4" fmla="*/ 7 w 31"/>
                <a:gd name="T5" fmla="*/ 31 h 31"/>
                <a:gd name="T6" fmla="*/ 6 w 31"/>
                <a:gd name="T7" fmla="*/ 31 h 31"/>
                <a:gd name="T8" fmla="*/ 3 w 31"/>
                <a:gd name="T9" fmla="*/ 29 h 31"/>
                <a:gd name="T10" fmla="*/ 2 w 31"/>
                <a:gd name="T11" fmla="*/ 28 h 31"/>
                <a:gd name="T12" fmla="*/ 2 w 31"/>
                <a:gd name="T13" fmla="*/ 25 h 31"/>
                <a:gd name="T14" fmla="*/ 0 w 31"/>
                <a:gd name="T15" fmla="*/ 6 h 31"/>
                <a:gd name="T16" fmla="*/ 0 w 31"/>
                <a:gd name="T17" fmla="*/ 6 h 31"/>
                <a:gd name="T18" fmla="*/ 0 w 31"/>
                <a:gd name="T19" fmla="*/ 4 h 31"/>
                <a:gd name="T20" fmla="*/ 2 w 31"/>
                <a:gd name="T21" fmla="*/ 2 h 31"/>
                <a:gd name="T22" fmla="*/ 3 w 31"/>
                <a:gd name="T23" fmla="*/ 1 h 31"/>
                <a:gd name="T24" fmla="*/ 6 w 31"/>
                <a:gd name="T25" fmla="*/ 1 h 31"/>
                <a:gd name="T26" fmla="*/ 25 w 31"/>
                <a:gd name="T27" fmla="*/ 0 h 31"/>
                <a:gd name="T28" fmla="*/ 25 w 31"/>
                <a:gd name="T29" fmla="*/ 0 h 31"/>
                <a:gd name="T30" fmla="*/ 27 w 31"/>
                <a:gd name="T31" fmla="*/ 0 h 31"/>
                <a:gd name="T32" fmla="*/ 29 w 31"/>
                <a:gd name="T33" fmla="*/ 1 h 31"/>
                <a:gd name="T34" fmla="*/ 30 w 31"/>
                <a:gd name="T35" fmla="*/ 2 h 31"/>
                <a:gd name="T36" fmla="*/ 30 w 31"/>
                <a:gd name="T37" fmla="*/ 5 h 31"/>
                <a:gd name="T38" fmla="*/ 31 w 31"/>
                <a:gd name="T39" fmla="*/ 24 h 31"/>
                <a:gd name="T40" fmla="*/ 31 w 31"/>
                <a:gd name="T41" fmla="*/ 24 h 31"/>
                <a:gd name="T42" fmla="*/ 31 w 31"/>
                <a:gd name="T43" fmla="*/ 27 h 31"/>
                <a:gd name="T44" fmla="*/ 30 w 31"/>
                <a:gd name="T45" fmla="*/ 28 h 31"/>
                <a:gd name="T46" fmla="*/ 29 w 31"/>
                <a:gd name="T47" fmla="*/ 29 h 31"/>
                <a:gd name="T48" fmla="*/ 26 w 31"/>
                <a:gd name="T49" fmla="*/ 29 h 31"/>
                <a:gd name="T50" fmla="*/ 26 w 31"/>
                <a:gd name="T51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1">
                  <a:moveTo>
                    <a:pt x="26" y="29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6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1"/>
                  </a:lnTo>
                  <a:lnTo>
                    <a:pt x="6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1" y="24"/>
                  </a:lnTo>
                  <a:lnTo>
                    <a:pt x="31" y="24"/>
                  </a:lnTo>
                  <a:lnTo>
                    <a:pt x="31" y="27"/>
                  </a:lnTo>
                  <a:lnTo>
                    <a:pt x="30" y="28"/>
                  </a:lnTo>
                  <a:lnTo>
                    <a:pt x="29" y="29"/>
                  </a:lnTo>
                  <a:lnTo>
                    <a:pt x="26" y="29"/>
                  </a:lnTo>
                  <a:lnTo>
                    <a:pt x="26" y="29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Freeform 443"/>
            <p:cNvSpPr>
              <a:spLocks/>
            </p:cNvSpPr>
            <p:nvPr/>
          </p:nvSpPr>
          <p:spPr bwMode="auto">
            <a:xfrm>
              <a:off x="2662899" y="1549580"/>
              <a:ext cx="37639" cy="38853"/>
            </a:xfrm>
            <a:custGeom>
              <a:avLst/>
              <a:gdLst>
                <a:gd name="T0" fmla="*/ 26 w 31"/>
                <a:gd name="T1" fmla="*/ 31 h 32"/>
                <a:gd name="T2" fmla="*/ 7 w 31"/>
                <a:gd name="T3" fmla="*/ 32 h 32"/>
                <a:gd name="T4" fmla="*/ 7 w 31"/>
                <a:gd name="T5" fmla="*/ 32 h 32"/>
                <a:gd name="T6" fmla="*/ 4 w 31"/>
                <a:gd name="T7" fmla="*/ 32 h 32"/>
                <a:gd name="T8" fmla="*/ 3 w 31"/>
                <a:gd name="T9" fmla="*/ 31 h 32"/>
                <a:gd name="T10" fmla="*/ 1 w 31"/>
                <a:gd name="T11" fmla="*/ 30 h 32"/>
                <a:gd name="T12" fmla="*/ 1 w 31"/>
                <a:gd name="T13" fmla="*/ 27 h 32"/>
                <a:gd name="T14" fmla="*/ 0 w 31"/>
                <a:gd name="T15" fmla="*/ 7 h 32"/>
                <a:gd name="T16" fmla="*/ 0 w 31"/>
                <a:gd name="T17" fmla="*/ 7 h 32"/>
                <a:gd name="T18" fmla="*/ 0 w 31"/>
                <a:gd name="T19" fmla="*/ 5 h 32"/>
                <a:gd name="T20" fmla="*/ 1 w 31"/>
                <a:gd name="T21" fmla="*/ 4 h 32"/>
                <a:gd name="T22" fmla="*/ 3 w 31"/>
                <a:gd name="T23" fmla="*/ 3 h 32"/>
                <a:gd name="T24" fmla="*/ 5 w 31"/>
                <a:gd name="T25" fmla="*/ 1 h 32"/>
                <a:gd name="T26" fmla="*/ 24 w 31"/>
                <a:gd name="T27" fmla="*/ 0 h 32"/>
                <a:gd name="T28" fmla="*/ 24 w 31"/>
                <a:gd name="T29" fmla="*/ 0 h 32"/>
                <a:gd name="T30" fmla="*/ 26 w 31"/>
                <a:gd name="T31" fmla="*/ 1 h 32"/>
                <a:gd name="T32" fmla="*/ 28 w 31"/>
                <a:gd name="T33" fmla="*/ 1 h 32"/>
                <a:gd name="T34" fmla="*/ 28 w 31"/>
                <a:gd name="T35" fmla="*/ 4 h 32"/>
                <a:gd name="T36" fmla="*/ 30 w 31"/>
                <a:gd name="T37" fmla="*/ 5 h 32"/>
                <a:gd name="T38" fmla="*/ 31 w 31"/>
                <a:gd name="T39" fmla="*/ 26 h 32"/>
                <a:gd name="T40" fmla="*/ 31 w 31"/>
                <a:gd name="T41" fmla="*/ 26 h 32"/>
                <a:gd name="T42" fmla="*/ 31 w 31"/>
                <a:gd name="T43" fmla="*/ 27 h 32"/>
                <a:gd name="T44" fmla="*/ 30 w 31"/>
                <a:gd name="T45" fmla="*/ 30 h 32"/>
                <a:gd name="T46" fmla="*/ 28 w 31"/>
                <a:gd name="T47" fmla="*/ 31 h 32"/>
                <a:gd name="T48" fmla="*/ 26 w 31"/>
                <a:gd name="T49" fmla="*/ 31 h 32"/>
                <a:gd name="T50" fmla="*/ 26 w 31"/>
                <a:gd name="T5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2">
                  <a:moveTo>
                    <a:pt x="26" y="31"/>
                  </a:moveTo>
                  <a:lnTo>
                    <a:pt x="7" y="32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8" y="4"/>
                  </a:lnTo>
                  <a:lnTo>
                    <a:pt x="30" y="5"/>
                  </a:lnTo>
                  <a:lnTo>
                    <a:pt x="31" y="26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0" y="30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Freeform 444"/>
            <p:cNvSpPr>
              <a:spLocks/>
            </p:cNvSpPr>
            <p:nvPr/>
          </p:nvSpPr>
          <p:spPr bwMode="auto">
            <a:xfrm>
              <a:off x="2617975" y="1553223"/>
              <a:ext cx="36425" cy="37639"/>
            </a:xfrm>
            <a:custGeom>
              <a:avLst/>
              <a:gdLst>
                <a:gd name="T0" fmla="*/ 26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4 w 30"/>
                <a:gd name="T7" fmla="*/ 31 h 31"/>
                <a:gd name="T8" fmla="*/ 3 w 30"/>
                <a:gd name="T9" fmla="*/ 29 h 31"/>
                <a:gd name="T10" fmla="*/ 2 w 30"/>
                <a:gd name="T11" fmla="*/ 28 h 31"/>
                <a:gd name="T12" fmla="*/ 0 w 30"/>
                <a:gd name="T13" fmla="*/ 27 h 31"/>
                <a:gd name="T14" fmla="*/ 0 w 30"/>
                <a:gd name="T15" fmla="*/ 6 h 31"/>
                <a:gd name="T16" fmla="*/ 0 w 30"/>
                <a:gd name="T17" fmla="*/ 6 h 31"/>
                <a:gd name="T18" fmla="*/ 0 w 30"/>
                <a:gd name="T19" fmla="*/ 5 h 31"/>
                <a:gd name="T20" fmla="*/ 2 w 30"/>
                <a:gd name="T21" fmla="*/ 2 h 31"/>
                <a:gd name="T22" fmla="*/ 3 w 30"/>
                <a:gd name="T23" fmla="*/ 1 h 31"/>
                <a:gd name="T24" fmla="*/ 4 w 30"/>
                <a:gd name="T25" fmla="*/ 1 h 31"/>
                <a:gd name="T26" fmla="*/ 23 w 30"/>
                <a:gd name="T27" fmla="*/ 0 h 31"/>
                <a:gd name="T28" fmla="*/ 23 w 30"/>
                <a:gd name="T29" fmla="*/ 0 h 31"/>
                <a:gd name="T30" fmla="*/ 26 w 30"/>
                <a:gd name="T31" fmla="*/ 0 h 31"/>
                <a:gd name="T32" fmla="*/ 27 w 30"/>
                <a:gd name="T33" fmla="*/ 1 h 31"/>
                <a:gd name="T34" fmla="*/ 29 w 30"/>
                <a:gd name="T35" fmla="*/ 2 h 31"/>
                <a:gd name="T36" fmla="*/ 30 w 30"/>
                <a:gd name="T37" fmla="*/ 5 h 31"/>
                <a:gd name="T38" fmla="*/ 30 w 30"/>
                <a:gd name="T39" fmla="*/ 24 h 31"/>
                <a:gd name="T40" fmla="*/ 30 w 30"/>
                <a:gd name="T41" fmla="*/ 24 h 31"/>
                <a:gd name="T42" fmla="*/ 30 w 30"/>
                <a:gd name="T43" fmla="*/ 27 h 31"/>
                <a:gd name="T44" fmla="*/ 29 w 30"/>
                <a:gd name="T45" fmla="*/ 28 h 31"/>
                <a:gd name="T46" fmla="*/ 27 w 30"/>
                <a:gd name="T47" fmla="*/ 29 h 31"/>
                <a:gd name="T48" fmla="*/ 26 w 30"/>
                <a:gd name="T49" fmla="*/ 31 h 31"/>
                <a:gd name="T50" fmla="*/ 26 w 30"/>
                <a:gd name="T5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31">
                  <a:moveTo>
                    <a:pt x="26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1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9" y="2"/>
                  </a:lnTo>
                  <a:lnTo>
                    <a:pt x="30" y="5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Freeform 445"/>
            <p:cNvSpPr>
              <a:spLocks/>
            </p:cNvSpPr>
            <p:nvPr/>
          </p:nvSpPr>
          <p:spPr bwMode="auto">
            <a:xfrm>
              <a:off x="2554839" y="1555651"/>
              <a:ext cx="55851" cy="40068"/>
            </a:xfrm>
            <a:custGeom>
              <a:avLst/>
              <a:gdLst>
                <a:gd name="T0" fmla="*/ 40 w 46"/>
                <a:gd name="T1" fmla="*/ 30 h 33"/>
                <a:gd name="T2" fmla="*/ 7 w 46"/>
                <a:gd name="T3" fmla="*/ 33 h 33"/>
                <a:gd name="T4" fmla="*/ 7 w 46"/>
                <a:gd name="T5" fmla="*/ 33 h 33"/>
                <a:gd name="T6" fmla="*/ 4 w 46"/>
                <a:gd name="T7" fmla="*/ 31 h 33"/>
                <a:gd name="T8" fmla="*/ 2 w 46"/>
                <a:gd name="T9" fmla="*/ 31 h 33"/>
                <a:gd name="T10" fmla="*/ 1 w 46"/>
                <a:gd name="T11" fmla="*/ 29 h 33"/>
                <a:gd name="T12" fmla="*/ 1 w 46"/>
                <a:gd name="T13" fmla="*/ 27 h 33"/>
                <a:gd name="T14" fmla="*/ 0 w 46"/>
                <a:gd name="T15" fmla="*/ 7 h 33"/>
                <a:gd name="T16" fmla="*/ 0 w 46"/>
                <a:gd name="T17" fmla="*/ 7 h 33"/>
                <a:gd name="T18" fmla="*/ 0 w 46"/>
                <a:gd name="T19" fmla="*/ 6 h 33"/>
                <a:gd name="T20" fmla="*/ 1 w 46"/>
                <a:gd name="T21" fmla="*/ 4 h 33"/>
                <a:gd name="T22" fmla="*/ 2 w 46"/>
                <a:gd name="T23" fmla="*/ 3 h 33"/>
                <a:gd name="T24" fmla="*/ 4 w 46"/>
                <a:gd name="T25" fmla="*/ 2 h 33"/>
                <a:gd name="T26" fmla="*/ 39 w 46"/>
                <a:gd name="T27" fmla="*/ 0 h 33"/>
                <a:gd name="T28" fmla="*/ 39 w 46"/>
                <a:gd name="T29" fmla="*/ 0 h 33"/>
                <a:gd name="T30" fmla="*/ 42 w 46"/>
                <a:gd name="T31" fmla="*/ 0 h 33"/>
                <a:gd name="T32" fmla="*/ 43 w 46"/>
                <a:gd name="T33" fmla="*/ 2 h 33"/>
                <a:gd name="T34" fmla="*/ 44 w 46"/>
                <a:gd name="T35" fmla="*/ 3 h 33"/>
                <a:gd name="T36" fmla="*/ 44 w 46"/>
                <a:gd name="T37" fmla="*/ 4 h 33"/>
                <a:gd name="T38" fmla="*/ 46 w 46"/>
                <a:gd name="T39" fmla="*/ 25 h 33"/>
                <a:gd name="T40" fmla="*/ 46 w 46"/>
                <a:gd name="T41" fmla="*/ 25 h 33"/>
                <a:gd name="T42" fmla="*/ 46 w 46"/>
                <a:gd name="T43" fmla="*/ 26 h 33"/>
                <a:gd name="T44" fmla="*/ 44 w 46"/>
                <a:gd name="T45" fmla="*/ 29 h 33"/>
                <a:gd name="T46" fmla="*/ 43 w 46"/>
                <a:gd name="T47" fmla="*/ 30 h 33"/>
                <a:gd name="T48" fmla="*/ 40 w 46"/>
                <a:gd name="T49" fmla="*/ 30 h 33"/>
                <a:gd name="T50" fmla="*/ 40 w 46"/>
                <a:gd name="T51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33">
                  <a:moveTo>
                    <a:pt x="40" y="30"/>
                  </a:moveTo>
                  <a:lnTo>
                    <a:pt x="7" y="33"/>
                  </a:lnTo>
                  <a:lnTo>
                    <a:pt x="7" y="33"/>
                  </a:lnTo>
                  <a:lnTo>
                    <a:pt x="4" y="31"/>
                  </a:lnTo>
                  <a:lnTo>
                    <a:pt x="2" y="31"/>
                  </a:lnTo>
                  <a:lnTo>
                    <a:pt x="1" y="29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3" y="2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6" y="25"/>
                  </a:lnTo>
                  <a:lnTo>
                    <a:pt x="46" y="25"/>
                  </a:lnTo>
                  <a:lnTo>
                    <a:pt x="46" y="26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Freeform 446"/>
            <p:cNvSpPr>
              <a:spLocks/>
            </p:cNvSpPr>
            <p:nvPr/>
          </p:nvSpPr>
          <p:spPr bwMode="auto">
            <a:xfrm>
              <a:off x="2508701" y="1559293"/>
              <a:ext cx="36425" cy="37639"/>
            </a:xfrm>
            <a:custGeom>
              <a:avLst/>
              <a:gdLst>
                <a:gd name="T0" fmla="*/ 24 w 30"/>
                <a:gd name="T1" fmla="*/ 31 h 31"/>
                <a:gd name="T2" fmla="*/ 7 w 30"/>
                <a:gd name="T3" fmla="*/ 31 h 31"/>
                <a:gd name="T4" fmla="*/ 7 w 30"/>
                <a:gd name="T5" fmla="*/ 31 h 31"/>
                <a:gd name="T6" fmla="*/ 3 w 30"/>
                <a:gd name="T7" fmla="*/ 30 h 31"/>
                <a:gd name="T8" fmla="*/ 1 w 30"/>
                <a:gd name="T9" fmla="*/ 27 h 31"/>
                <a:gd name="T10" fmla="*/ 0 w 30"/>
                <a:gd name="T11" fmla="*/ 7 h 31"/>
                <a:gd name="T12" fmla="*/ 0 w 30"/>
                <a:gd name="T13" fmla="*/ 7 h 31"/>
                <a:gd name="T14" fmla="*/ 1 w 30"/>
                <a:gd name="T15" fmla="*/ 3 h 31"/>
                <a:gd name="T16" fmla="*/ 4 w 30"/>
                <a:gd name="T17" fmla="*/ 1 h 31"/>
                <a:gd name="T18" fmla="*/ 23 w 30"/>
                <a:gd name="T19" fmla="*/ 0 h 31"/>
                <a:gd name="T20" fmla="*/ 23 w 30"/>
                <a:gd name="T21" fmla="*/ 0 h 31"/>
                <a:gd name="T22" fmla="*/ 27 w 30"/>
                <a:gd name="T23" fmla="*/ 1 h 31"/>
                <a:gd name="T24" fmla="*/ 28 w 30"/>
                <a:gd name="T25" fmla="*/ 6 h 31"/>
                <a:gd name="T26" fmla="*/ 30 w 30"/>
                <a:gd name="T27" fmla="*/ 26 h 31"/>
                <a:gd name="T28" fmla="*/ 30 w 30"/>
                <a:gd name="T29" fmla="*/ 26 h 31"/>
                <a:gd name="T30" fmla="*/ 28 w 30"/>
                <a:gd name="T31" fmla="*/ 28 h 31"/>
                <a:gd name="T32" fmla="*/ 24 w 30"/>
                <a:gd name="T33" fmla="*/ 31 h 31"/>
                <a:gd name="T34" fmla="*/ 24 w 30"/>
                <a:gd name="T3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31">
                  <a:moveTo>
                    <a:pt x="24" y="31"/>
                  </a:moveTo>
                  <a:lnTo>
                    <a:pt x="7" y="31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7" y="1"/>
                  </a:lnTo>
                  <a:lnTo>
                    <a:pt x="28" y="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4" y="3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Freeform 447"/>
            <p:cNvSpPr>
              <a:spLocks/>
            </p:cNvSpPr>
            <p:nvPr/>
          </p:nvSpPr>
          <p:spPr bwMode="auto">
            <a:xfrm>
              <a:off x="2638616" y="1384454"/>
              <a:ext cx="252545" cy="137200"/>
            </a:xfrm>
            <a:custGeom>
              <a:avLst/>
              <a:gdLst>
                <a:gd name="T0" fmla="*/ 202 w 208"/>
                <a:gd name="T1" fmla="*/ 102 h 113"/>
                <a:gd name="T2" fmla="*/ 10 w 208"/>
                <a:gd name="T3" fmla="*/ 113 h 113"/>
                <a:gd name="T4" fmla="*/ 10 w 208"/>
                <a:gd name="T5" fmla="*/ 113 h 113"/>
                <a:gd name="T6" fmla="*/ 9 w 208"/>
                <a:gd name="T7" fmla="*/ 113 h 113"/>
                <a:gd name="T8" fmla="*/ 6 w 208"/>
                <a:gd name="T9" fmla="*/ 112 h 113"/>
                <a:gd name="T10" fmla="*/ 6 w 208"/>
                <a:gd name="T11" fmla="*/ 110 h 113"/>
                <a:gd name="T12" fmla="*/ 5 w 208"/>
                <a:gd name="T13" fmla="*/ 108 h 113"/>
                <a:gd name="T14" fmla="*/ 0 w 208"/>
                <a:gd name="T15" fmla="*/ 16 h 113"/>
                <a:gd name="T16" fmla="*/ 0 w 208"/>
                <a:gd name="T17" fmla="*/ 16 h 113"/>
                <a:gd name="T18" fmla="*/ 0 w 208"/>
                <a:gd name="T19" fmla="*/ 15 h 113"/>
                <a:gd name="T20" fmla="*/ 1 w 208"/>
                <a:gd name="T21" fmla="*/ 12 h 113"/>
                <a:gd name="T22" fmla="*/ 2 w 208"/>
                <a:gd name="T23" fmla="*/ 10 h 113"/>
                <a:gd name="T24" fmla="*/ 5 w 208"/>
                <a:gd name="T25" fmla="*/ 10 h 113"/>
                <a:gd name="T26" fmla="*/ 195 w 208"/>
                <a:gd name="T27" fmla="*/ 0 h 113"/>
                <a:gd name="T28" fmla="*/ 195 w 208"/>
                <a:gd name="T29" fmla="*/ 0 h 113"/>
                <a:gd name="T30" fmla="*/ 198 w 208"/>
                <a:gd name="T31" fmla="*/ 0 h 113"/>
                <a:gd name="T32" fmla="*/ 199 w 208"/>
                <a:gd name="T33" fmla="*/ 1 h 113"/>
                <a:gd name="T34" fmla="*/ 201 w 208"/>
                <a:gd name="T35" fmla="*/ 2 h 113"/>
                <a:gd name="T36" fmla="*/ 202 w 208"/>
                <a:gd name="T37" fmla="*/ 4 h 113"/>
                <a:gd name="T38" fmla="*/ 208 w 208"/>
                <a:gd name="T39" fmla="*/ 96 h 113"/>
                <a:gd name="T40" fmla="*/ 208 w 208"/>
                <a:gd name="T41" fmla="*/ 96 h 113"/>
                <a:gd name="T42" fmla="*/ 206 w 208"/>
                <a:gd name="T43" fmla="*/ 98 h 113"/>
                <a:gd name="T44" fmla="*/ 206 w 208"/>
                <a:gd name="T45" fmla="*/ 100 h 113"/>
                <a:gd name="T46" fmla="*/ 203 w 208"/>
                <a:gd name="T47" fmla="*/ 101 h 113"/>
                <a:gd name="T48" fmla="*/ 202 w 208"/>
                <a:gd name="T49" fmla="*/ 102 h 113"/>
                <a:gd name="T50" fmla="*/ 202 w 208"/>
                <a:gd name="T51" fmla="*/ 10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8" h="113">
                  <a:moveTo>
                    <a:pt x="202" y="102"/>
                  </a:moveTo>
                  <a:lnTo>
                    <a:pt x="10" y="113"/>
                  </a:lnTo>
                  <a:lnTo>
                    <a:pt x="10" y="113"/>
                  </a:lnTo>
                  <a:lnTo>
                    <a:pt x="9" y="113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5" y="10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201" y="2"/>
                  </a:lnTo>
                  <a:lnTo>
                    <a:pt x="202" y="4"/>
                  </a:lnTo>
                  <a:lnTo>
                    <a:pt x="208" y="96"/>
                  </a:lnTo>
                  <a:lnTo>
                    <a:pt x="208" y="96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3" y="101"/>
                  </a:lnTo>
                  <a:lnTo>
                    <a:pt x="202" y="102"/>
                  </a:lnTo>
                  <a:lnTo>
                    <a:pt x="202" y="102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Freeform 448"/>
            <p:cNvSpPr>
              <a:spLocks/>
            </p:cNvSpPr>
            <p:nvPr/>
          </p:nvSpPr>
          <p:spPr bwMode="auto">
            <a:xfrm>
              <a:off x="2762460" y="1349244"/>
              <a:ext cx="120202" cy="31568"/>
            </a:xfrm>
            <a:custGeom>
              <a:avLst/>
              <a:gdLst>
                <a:gd name="T0" fmla="*/ 97 w 99"/>
                <a:gd name="T1" fmla="*/ 21 h 26"/>
                <a:gd name="T2" fmla="*/ 3 w 99"/>
                <a:gd name="T3" fmla="*/ 26 h 26"/>
                <a:gd name="T4" fmla="*/ 3 w 99"/>
                <a:gd name="T5" fmla="*/ 26 h 26"/>
                <a:gd name="T6" fmla="*/ 2 w 99"/>
                <a:gd name="T7" fmla="*/ 26 h 26"/>
                <a:gd name="T8" fmla="*/ 0 w 99"/>
                <a:gd name="T9" fmla="*/ 7 h 26"/>
                <a:gd name="T10" fmla="*/ 0 w 99"/>
                <a:gd name="T11" fmla="*/ 7 h 26"/>
                <a:gd name="T12" fmla="*/ 2 w 99"/>
                <a:gd name="T13" fmla="*/ 6 h 26"/>
                <a:gd name="T14" fmla="*/ 96 w 99"/>
                <a:gd name="T15" fmla="*/ 0 h 26"/>
                <a:gd name="T16" fmla="*/ 96 w 99"/>
                <a:gd name="T17" fmla="*/ 0 h 26"/>
                <a:gd name="T18" fmla="*/ 97 w 99"/>
                <a:gd name="T19" fmla="*/ 0 h 26"/>
                <a:gd name="T20" fmla="*/ 99 w 99"/>
                <a:gd name="T21" fmla="*/ 19 h 26"/>
                <a:gd name="T22" fmla="*/ 99 w 99"/>
                <a:gd name="T23" fmla="*/ 19 h 26"/>
                <a:gd name="T24" fmla="*/ 97 w 99"/>
                <a:gd name="T25" fmla="*/ 21 h 26"/>
                <a:gd name="T26" fmla="*/ 97 w 99"/>
                <a:gd name="T2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6">
                  <a:moveTo>
                    <a:pt x="97" y="21"/>
                  </a:moveTo>
                  <a:lnTo>
                    <a:pt x="3" y="26"/>
                  </a:lnTo>
                  <a:lnTo>
                    <a:pt x="3" y="26"/>
                  </a:lnTo>
                  <a:lnTo>
                    <a:pt x="2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9" y="19"/>
                  </a:lnTo>
                  <a:lnTo>
                    <a:pt x="99" y="19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Freeform 449"/>
            <p:cNvSpPr>
              <a:spLocks/>
            </p:cNvSpPr>
            <p:nvPr/>
          </p:nvSpPr>
          <p:spPr bwMode="auto">
            <a:xfrm>
              <a:off x="2636187" y="1356529"/>
              <a:ext cx="120202" cy="32783"/>
            </a:xfrm>
            <a:custGeom>
              <a:avLst/>
              <a:gdLst>
                <a:gd name="T0" fmla="*/ 97 w 99"/>
                <a:gd name="T1" fmla="*/ 21 h 27"/>
                <a:gd name="T2" fmla="*/ 2 w 99"/>
                <a:gd name="T3" fmla="*/ 27 h 27"/>
                <a:gd name="T4" fmla="*/ 2 w 99"/>
                <a:gd name="T5" fmla="*/ 27 h 27"/>
                <a:gd name="T6" fmla="*/ 0 w 99"/>
                <a:gd name="T7" fmla="*/ 25 h 27"/>
                <a:gd name="T8" fmla="*/ 0 w 99"/>
                <a:gd name="T9" fmla="*/ 6 h 27"/>
                <a:gd name="T10" fmla="*/ 0 w 99"/>
                <a:gd name="T11" fmla="*/ 6 h 27"/>
                <a:gd name="T12" fmla="*/ 0 w 99"/>
                <a:gd name="T13" fmla="*/ 5 h 27"/>
                <a:gd name="T14" fmla="*/ 96 w 99"/>
                <a:gd name="T15" fmla="*/ 0 h 27"/>
                <a:gd name="T16" fmla="*/ 96 w 99"/>
                <a:gd name="T17" fmla="*/ 0 h 27"/>
                <a:gd name="T18" fmla="*/ 97 w 99"/>
                <a:gd name="T19" fmla="*/ 1 h 27"/>
                <a:gd name="T20" fmla="*/ 99 w 99"/>
                <a:gd name="T21" fmla="*/ 20 h 27"/>
                <a:gd name="T22" fmla="*/ 99 w 99"/>
                <a:gd name="T23" fmla="*/ 20 h 27"/>
                <a:gd name="T24" fmla="*/ 97 w 99"/>
                <a:gd name="T25" fmla="*/ 21 h 27"/>
                <a:gd name="T26" fmla="*/ 97 w 99"/>
                <a:gd name="T27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27">
                  <a:moveTo>
                    <a:pt x="97" y="21"/>
                  </a:moveTo>
                  <a:lnTo>
                    <a:pt x="2" y="27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97" y="21"/>
                  </a:lnTo>
                  <a:lnTo>
                    <a:pt x="97" y="21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Freeform 450"/>
            <p:cNvSpPr>
              <a:spLocks/>
            </p:cNvSpPr>
            <p:nvPr/>
          </p:nvSpPr>
          <p:spPr bwMode="auto">
            <a:xfrm>
              <a:off x="2377572" y="2018245"/>
              <a:ext cx="846269" cy="49781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7A9F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Freeform 451"/>
            <p:cNvSpPr>
              <a:spLocks/>
            </p:cNvSpPr>
            <p:nvPr/>
          </p:nvSpPr>
          <p:spPr bwMode="auto">
            <a:xfrm>
              <a:off x="2377572" y="2018245"/>
              <a:ext cx="846269" cy="49781"/>
            </a:xfrm>
            <a:custGeom>
              <a:avLst/>
              <a:gdLst>
                <a:gd name="T0" fmla="*/ 697 w 697"/>
                <a:gd name="T1" fmla="*/ 0 h 41"/>
                <a:gd name="T2" fmla="*/ 697 w 697"/>
                <a:gd name="T3" fmla="*/ 0 h 41"/>
                <a:gd name="T4" fmla="*/ 0 w 697"/>
                <a:gd name="T5" fmla="*/ 41 h 41"/>
                <a:gd name="T6" fmla="*/ 697 w 69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7" h="41">
                  <a:moveTo>
                    <a:pt x="697" y="0"/>
                  </a:moveTo>
                  <a:lnTo>
                    <a:pt x="697" y="0"/>
                  </a:lnTo>
                  <a:lnTo>
                    <a:pt x="0" y="41"/>
                  </a:lnTo>
                  <a:lnTo>
                    <a:pt x="6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3" name="Freeform 452"/>
            <p:cNvSpPr>
              <a:spLocks/>
            </p:cNvSpPr>
            <p:nvPr/>
          </p:nvSpPr>
          <p:spPr bwMode="auto">
            <a:xfrm>
              <a:off x="2377572" y="1906542"/>
              <a:ext cx="846269" cy="161483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93CA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4" name="Freeform 453"/>
            <p:cNvSpPr>
              <a:spLocks/>
            </p:cNvSpPr>
            <p:nvPr/>
          </p:nvSpPr>
          <p:spPr bwMode="auto">
            <a:xfrm>
              <a:off x="2377572" y="1906542"/>
              <a:ext cx="846269" cy="161483"/>
            </a:xfrm>
            <a:custGeom>
              <a:avLst/>
              <a:gdLst>
                <a:gd name="T0" fmla="*/ 36 w 697"/>
                <a:gd name="T1" fmla="*/ 0 h 133"/>
                <a:gd name="T2" fmla="*/ 36 w 697"/>
                <a:gd name="T3" fmla="*/ 0 h 133"/>
                <a:gd name="T4" fmla="*/ 0 w 697"/>
                <a:gd name="T5" fmla="*/ 133 h 133"/>
                <a:gd name="T6" fmla="*/ 697 w 697"/>
                <a:gd name="T7" fmla="*/ 92 h 133"/>
                <a:gd name="T8" fmla="*/ 36 w 697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33">
                  <a:moveTo>
                    <a:pt x="36" y="0"/>
                  </a:moveTo>
                  <a:lnTo>
                    <a:pt x="36" y="0"/>
                  </a:lnTo>
                  <a:lnTo>
                    <a:pt x="0" y="133"/>
                  </a:lnTo>
                  <a:lnTo>
                    <a:pt x="697" y="92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Freeform 691"/>
            <p:cNvSpPr>
              <a:spLocks/>
            </p:cNvSpPr>
            <p:nvPr/>
          </p:nvSpPr>
          <p:spPr bwMode="auto">
            <a:xfrm>
              <a:off x="2830453" y="1429379"/>
              <a:ext cx="194265" cy="264686"/>
            </a:xfrm>
            <a:custGeom>
              <a:avLst/>
              <a:gdLst>
                <a:gd name="T0" fmla="*/ 25 w 160"/>
                <a:gd name="T1" fmla="*/ 191 h 218"/>
                <a:gd name="T2" fmla="*/ 45 w 160"/>
                <a:gd name="T3" fmla="*/ 156 h 218"/>
                <a:gd name="T4" fmla="*/ 56 w 160"/>
                <a:gd name="T5" fmla="*/ 141 h 218"/>
                <a:gd name="T6" fmla="*/ 58 w 160"/>
                <a:gd name="T7" fmla="*/ 142 h 218"/>
                <a:gd name="T8" fmla="*/ 52 w 160"/>
                <a:gd name="T9" fmla="*/ 183 h 218"/>
                <a:gd name="T10" fmla="*/ 51 w 160"/>
                <a:gd name="T11" fmla="*/ 203 h 218"/>
                <a:gd name="T12" fmla="*/ 52 w 160"/>
                <a:gd name="T13" fmla="*/ 211 h 218"/>
                <a:gd name="T14" fmla="*/ 56 w 160"/>
                <a:gd name="T15" fmla="*/ 216 h 218"/>
                <a:gd name="T16" fmla="*/ 62 w 160"/>
                <a:gd name="T17" fmla="*/ 218 h 218"/>
                <a:gd name="T18" fmla="*/ 68 w 160"/>
                <a:gd name="T19" fmla="*/ 216 h 218"/>
                <a:gd name="T20" fmla="*/ 72 w 160"/>
                <a:gd name="T21" fmla="*/ 212 h 218"/>
                <a:gd name="T22" fmla="*/ 79 w 160"/>
                <a:gd name="T23" fmla="*/ 199 h 218"/>
                <a:gd name="T24" fmla="*/ 81 w 160"/>
                <a:gd name="T25" fmla="*/ 189 h 218"/>
                <a:gd name="T26" fmla="*/ 90 w 160"/>
                <a:gd name="T27" fmla="*/ 157 h 218"/>
                <a:gd name="T28" fmla="*/ 95 w 160"/>
                <a:gd name="T29" fmla="*/ 148 h 218"/>
                <a:gd name="T30" fmla="*/ 94 w 160"/>
                <a:gd name="T31" fmla="*/ 158 h 218"/>
                <a:gd name="T32" fmla="*/ 93 w 160"/>
                <a:gd name="T33" fmla="*/ 180 h 218"/>
                <a:gd name="T34" fmla="*/ 95 w 160"/>
                <a:gd name="T35" fmla="*/ 196 h 218"/>
                <a:gd name="T36" fmla="*/ 99 w 160"/>
                <a:gd name="T37" fmla="*/ 202 h 218"/>
                <a:gd name="T38" fmla="*/ 106 w 160"/>
                <a:gd name="T39" fmla="*/ 203 h 218"/>
                <a:gd name="T40" fmla="*/ 110 w 160"/>
                <a:gd name="T41" fmla="*/ 200 h 218"/>
                <a:gd name="T42" fmla="*/ 116 w 160"/>
                <a:gd name="T43" fmla="*/ 187 h 218"/>
                <a:gd name="T44" fmla="*/ 131 w 160"/>
                <a:gd name="T45" fmla="*/ 122 h 218"/>
                <a:gd name="T46" fmla="*/ 139 w 160"/>
                <a:gd name="T47" fmla="*/ 99 h 218"/>
                <a:gd name="T48" fmla="*/ 153 w 160"/>
                <a:gd name="T49" fmla="*/ 59 h 218"/>
                <a:gd name="T50" fmla="*/ 160 w 160"/>
                <a:gd name="T51" fmla="*/ 33 h 218"/>
                <a:gd name="T52" fmla="*/ 135 w 160"/>
                <a:gd name="T53" fmla="*/ 18 h 218"/>
                <a:gd name="T54" fmla="*/ 110 w 160"/>
                <a:gd name="T55" fmla="*/ 0 h 218"/>
                <a:gd name="T56" fmla="*/ 102 w 160"/>
                <a:gd name="T57" fmla="*/ 7 h 218"/>
                <a:gd name="T58" fmla="*/ 67 w 160"/>
                <a:gd name="T59" fmla="*/ 29 h 218"/>
                <a:gd name="T60" fmla="*/ 33 w 160"/>
                <a:gd name="T61" fmla="*/ 45 h 218"/>
                <a:gd name="T62" fmla="*/ 2 w 160"/>
                <a:gd name="T63" fmla="*/ 54 h 218"/>
                <a:gd name="T64" fmla="*/ 1 w 160"/>
                <a:gd name="T65" fmla="*/ 59 h 218"/>
                <a:gd name="T66" fmla="*/ 1 w 160"/>
                <a:gd name="T67" fmla="*/ 68 h 218"/>
                <a:gd name="T68" fmla="*/ 8 w 160"/>
                <a:gd name="T69" fmla="*/ 77 h 218"/>
                <a:gd name="T70" fmla="*/ 25 w 160"/>
                <a:gd name="T71" fmla="*/ 79 h 218"/>
                <a:gd name="T72" fmla="*/ 37 w 160"/>
                <a:gd name="T73" fmla="*/ 76 h 218"/>
                <a:gd name="T74" fmla="*/ 52 w 160"/>
                <a:gd name="T75" fmla="*/ 71 h 218"/>
                <a:gd name="T76" fmla="*/ 55 w 160"/>
                <a:gd name="T77" fmla="*/ 68 h 218"/>
                <a:gd name="T78" fmla="*/ 13 w 160"/>
                <a:gd name="T79" fmla="*/ 148 h 218"/>
                <a:gd name="T80" fmla="*/ 1 w 160"/>
                <a:gd name="T81" fmla="*/ 181 h 218"/>
                <a:gd name="T82" fmla="*/ 0 w 160"/>
                <a:gd name="T83" fmla="*/ 194 h 218"/>
                <a:gd name="T84" fmla="*/ 2 w 160"/>
                <a:gd name="T85" fmla="*/ 200 h 218"/>
                <a:gd name="T86" fmla="*/ 8 w 160"/>
                <a:gd name="T87" fmla="*/ 204 h 218"/>
                <a:gd name="T88" fmla="*/ 13 w 160"/>
                <a:gd name="T89" fmla="*/ 203 h 218"/>
                <a:gd name="T90" fmla="*/ 20 w 160"/>
                <a:gd name="T91" fmla="*/ 199 h 218"/>
                <a:gd name="T92" fmla="*/ 25 w 160"/>
                <a:gd name="T93" fmla="*/ 19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218">
                  <a:moveTo>
                    <a:pt x="25" y="191"/>
                  </a:moveTo>
                  <a:lnTo>
                    <a:pt x="25" y="191"/>
                  </a:lnTo>
                  <a:lnTo>
                    <a:pt x="33" y="175"/>
                  </a:lnTo>
                  <a:lnTo>
                    <a:pt x="45" y="156"/>
                  </a:lnTo>
                  <a:lnTo>
                    <a:pt x="54" y="144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42"/>
                  </a:lnTo>
                  <a:lnTo>
                    <a:pt x="58" y="142"/>
                  </a:lnTo>
                  <a:lnTo>
                    <a:pt x="52" y="183"/>
                  </a:lnTo>
                  <a:lnTo>
                    <a:pt x="51" y="203"/>
                  </a:lnTo>
                  <a:lnTo>
                    <a:pt x="51" y="203"/>
                  </a:lnTo>
                  <a:lnTo>
                    <a:pt x="51" y="207"/>
                  </a:lnTo>
                  <a:lnTo>
                    <a:pt x="52" y="211"/>
                  </a:lnTo>
                  <a:lnTo>
                    <a:pt x="54" y="214"/>
                  </a:lnTo>
                  <a:lnTo>
                    <a:pt x="56" y="216"/>
                  </a:lnTo>
                  <a:lnTo>
                    <a:pt x="59" y="218"/>
                  </a:lnTo>
                  <a:lnTo>
                    <a:pt x="62" y="218"/>
                  </a:lnTo>
                  <a:lnTo>
                    <a:pt x="66" y="218"/>
                  </a:lnTo>
                  <a:lnTo>
                    <a:pt x="68" y="216"/>
                  </a:lnTo>
                  <a:lnTo>
                    <a:pt x="68" y="216"/>
                  </a:lnTo>
                  <a:lnTo>
                    <a:pt x="72" y="212"/>
                  </a:lnTo>
                  <a:lnTo>
                    <a:pt x="77" y="207"/>
                  </a:lnTo>
                  <a:lnTo>
                    <a:pt x="79" y="199"/>
                  </a:lnTo>
                  <a:lnTo>
                    <a:pt x="81" y="189"/>
                  </a:lnTo>
                  <a:lnTo>
                    <a:pt x="81" y="189"/>
                  </a:lnTo>
                  <a:lnTo>
                    <a:pt x="85" y="171"/>
                  </a:lnTo>
                  <a:lnTo>
                    <a:pt x="90" y="157"/>
                  </a:lnTo>
                  <a:lnTo>
                    <a:pt x="93" y="149"/>
                  </a:lnTo>
                  <a:lnTo>
                    <a:pt x="95" y="148"/>
                  </a:lnTo>
                  <a:lnTo>
                    <a:pt x="95" y="148"/>
                  </a:lnTo>
                  <a:lnTo>
                    <a:pt x="94" y="158"/>
                  </a:lnTo>
                  <a:lnTo>
                    <a:pt x="93" y="169"/>
                  </a:lnTo>
                  <a:lnTo>
                    <a:pt x="93" y="180"/>
                  </a:lnTo>
                  <a:lnTo>
                    <a:pt x="94" y="191"/>
                  </a:lnTo>
                  <a:lnTo>
                    <a:pt x="95" y="196"/>
                  </a:lnTo>
                  <a:lnTo>
                    <a:pt x="97" y="199"/>
                  </a:lnTo>
                  <a:lnTo>
                    <a:pt x="99" y="202"/>
                  </a:lnTo>
                  <a:lnTo>
                    <a:pt x="102" y="203"/>
                  </a:lnTo>
                  <a:lnTo>
                    <a:pt x="106" y="203"/>
                  </a:lnTo>
                  <a:lnTo>
                    <a:pt x="110" y="200"/>
                  </a:lnTo>
                  <a:lnTo>
                    <a:pt x="110" y="200"/>
                  </a:lnTo>
                  <a:lnTo>
                    <a:pt x="113" y="195"/>
                  </a:lnTo>
                  <a:lnTo>
                    <a:pt x="116" y="187"/>
                  </a:lnTo>
                  <a:lnTo>
                    <a:pt x="122" y="160"/>
                  </a:lnTo>
                  <a:lnTo>
                    <a:pt x="131" y="122"/>
                  </a:lnTo>
                  <a:lnTo>
                    <a:pt x="131" y="122"/>
                  </a:lnTo>
                  <a:lnTo>
                    <a:pt x="139" y="99"/>
                  </a:lnTo>
                  <a:lnTo>
                    <a:pt x="147" y="79"/>
                  </a:lnTo>
                  <a:lnTo>
                    <a:pt x="153" y="59"/>
                  </a:lnTo>
                  <a:lnTo>
                    <a:pt x="160" y="33"/>
                  </a:lnTo>
                  <a:lnTo>
                    <a:pt x="160" y="33"/>
                  </a:lnTo>
                  <a:lnTo>
                    <a:pt x="147" y="26"/>
                  </a:lnTo>
                  <a:lnTo>
                    <a:pt x="135" y="18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2" y="7"/>
                  </a:lnTo>
                  <a:lnTo>
                    <a:pt x="102" y="7"/>
                  </a:lnTo>
                  <a:lnTo>
                    <a:pt x="93" y="14"/>
                  </a:lnTo>
                  <a:lnTo>
                    <a:pt x="67" y="29"/>
                  </a:lnTo>
                  <a:lnTo>
                    <a:pt x="51" y="37"/>
                  </a:lnTo>
                  <a:lnTo>
                    <a:pt x="33" y="45"/>
                  </a:lnTo>
                  <a:lnTo>
                    <a:pt x="17" y="5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4" y="73"/>
                  </a:lnTo>
                  <a:lnTo>
                    <a:pt x="8" y="77"/>
                  </a:lnTo>
                  <a:lnTo>
                    <a:pt x="14" y="79"/>
                  </a:lnTo>
                  <a:lnTo>
                    <a:pt x="25" y="79"/>
                  </a:lnTo>
                  <a:lnTo>
                    <a:pt x="25" y="79"/>
                  </a:lnTo>
                  <a:lnTo>
                    <a:pt x="37" y="76"/>
                  </a:lnTo>
                  <a:lnTo>
                    <a:pt x="47" y="73"/>
                  </a:lnTo>
                  <a:lnTo>
                    <a:pt x="52" y="71"/>
                  </a:lnTo>
                  <a:lnTo>
                    <a:pt x="55" y="68"/>
                  </a:lnTo>
                  <a:lnTo>
                    <a:pt x="55" y="68"/>
                  </a:lnTo>
                  <a:lnTo>
                    <a:pt x="13" y="148"/>
                  </a:lnTo>
                  <a:lnTo>
                    <a:pt x="13" y="148"/>
                  </a:lnTo>
                  <a:lnTo>
                    <a:pt x="4" y="167"/>
                  </a:lnTo>
                  <a:lnTo>
                    <a:pt x="1" y="181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1" y="198"/>
                  </a:lnTo>
                  <a:lnTo>
                    <a:pt x="2" y="200"/>
                  </a:lnTo>
                  <a:lnTo>
                    <a:pt x="5" y="203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3" y="203"/>
                  </a:lnTo>
                  <a:lnTo>
                    <a:pt x="16" y="202"/>
                  </a:lnTo>
                  <a:lnTo>
                    <a:pt x="20" y="199"/>
                  </a:lnTo>
                  <a:lnTo>
                    <a:pt x="25" y="191"/>
                  </a:lnTo>
                  <a:lnTo>
                    <a:pt x="25" y="191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Freeform 692"/>
            <p:cNvSpPr>
              <a:spLocks/>
            </p:cNvSpPr>
            <p:nvPr/>
          </p:nvSpPr>
          <p:spPr bwMode="auto">
            <a:xfrm>
              <a:off x="2091031" y="1273966"/>
              <a:ext cx="230690" cy="210050"/>
            </a:xfrm>
            <a:custGeom>
              <a:avLst/>
              <a:gdLst>
                <a:gd name="T0" fmla="*/ 24 w 190"/>
                <a:gd name="T1" fmla="*/ 95 h 173"/>
                <a:gd name="T2" fmla="*/ 44 w 190"/>
                <a:gd name="T3" fmla="*/ 124 h 173"/>
                <a:gd name="T4" fmla="*/ 46 w 190"/>
                <a:gd name="T5" fmla="*/ 127 h 173"/>
                <a:gd name="T6" fmla="*/ 52 w 190"/>
                <a:gd name="T7" fmla="*/ 131 h 173"/>
                <a:gd name="T8" fmla="*/ 66 w 190"/>
                <a:gd name="T9" fmla="*/ 135 h 173"/>
                <a:gd name="T10" fmla="*/ 73 w 190"/>
                <a:gd name="T11" fmla="*/ 135 h 173"/>
                <a:gd name="T12" fmla="*/ 85 w 190"/>
                <a:gd name="T13" fmla="*/ 135 h 173"/>
                <a:gd name="T14" fmla="*/ 96 w 190"/>
                <a:gd name="T15" fmla="*/ 137 h 173"/>
                <a:gd name="T16" fmla="*/ 108 w 190"/>
                <a:gd name="T17" fmla="*/ 134 h 173"/>
                <a:gd name="T18" fmla="*/ 116 w 190"/>
                <a:gd name="T19" fmla="*/ 127 h 173"/>
                <a:gd name="T20" fmla="*/ 123 w 190"/>
                <a:gd name="T21" fmla="*/ 116 h 173"/>
                <a:gd name="T22" fmla="*/ 128 w 190"/>
                <a:gd name="T23" fmla="*/ 122 h 173"/>
                <a:gd name="T24" fmla="*/ 164 w 190"/>
                <a:gd name="T25" fmla="*/ 164 h 173"/>
                <a:gd name="T26" fmla="*/ 173 w 190"/>
                <a:gd name="T27" fmla="*/ 170 h 173"/>
                <a:gd name="T28" fmla="*/ 179 w 190"/>
                <a:gd name="T29" fmla="*/ 173 h 173"/>
                <a:gd name="T30" fmla="*/ 185 w 190"/>
                <a:gd name="T31" fmla="*/ 172 h 173"/>
                <a:gd name="T32" fmla="*/ 189 w 190"/>
                <a:gd name="T33" fmla="*/ 168 h 173"/>
                <a:gd name="T34" fmla="*/ 189 w 190"/>
                <a:gd name="T35" fmla="*/ 160 h 173"/>
                <a:gd name="T36" fmla="*/ 186 w 190"/>
                <a:gd name="T37" fmla="*/ 149 h 173"/>
                <a:gd name="T38" fmla="*/ 166 w 190"/>
                <a:gd name="T39" fmla="*/ 120 h 173"/>
                <a:gd name="T40" fmla="*/ 158 w 190"/>
                <a:gd name="T41" fmla="*/ 110 h 173"/>
                <a:gd name="T42" fmla="*/ 139 w 190"/>
                <a:gd name="T43" fmla="*/ 79 h 173"/>
                <a:gd name="T44" fmla="*/ 128 w 190"/>
                <a:gd name="T45" fmla="*/ 56 h 173"/>
                <a:gd name="T46" fmla="*/ 124 w 190"/>
                <a:gd name="T47" fmla="*/ 52 h 173"/>
                <a:gd name="T48" fmla="*/ 128 w 190"/>
                <a:gd name="T49" fmla="*/ 52 h 173"/>
                <a:gd name="T50" fmla="*/ 141 w 190"/>
                <a:gd name="T51" fmla="*/ 42 h 173"/>
                <a:gd name="T52" fmla="*/ 154 w 190"/>
                <a:gd name="T53" fmla="*/ 35 h 173"/>
                <a:gd name="T54" fmla="*/ 167 w 190"/>
                <a:gd name="T55" fmla="*/ 26 h 173"/>
                <a:gd name="T56" fmla="*/ 168 w 190"/>
                <a:gd name="T57" fmla="*/ 14 h 173"/>
                <a:gd name="T58" fmla="*/ 164 w 190"/>
                <a:gd name="T59" fmla="*/ 4 h 173"/>
                <a:gd name="T60" fmla="*/ 160 w 190"/>
                <a:gd name="T61" fmla="*/ 0 h 173"/>
                <a:gd name="T62" fmla="*/ 144 w 190"/>
                <a:gd name="T63" fmla="*/ 12 h 173"/>
                <a:gd name="T64" fmla="*/ 125 w 190"/>
                <a:gd name="T65" fmla="*/ 19 h 173"/>
                <a:gd name="T66" fmla="*/ 105 w 190"/>
                <a:gd name="T67" fmla="*/ 20 h 173"/>
                <a:gd name="T68" fmla="*/ 69 w 190"/>
                <a:gd name="T69" fmla="*/ 15 h 173"/>
                <a:gd name="T70" fmla="*/ 43 w 190"/>
                <a:gd name="T71" fmla="*/ 7 h 173"/>
                <a:gd name="T72" fmla="*/ 33 w 190"/>
                <a:gd name="T73" fmla="*/ 2 h 173"/>
                <a:gd name="T74" fmla="*/ 17 w 190"/>
                <a:gd name="T75" fmla="*/ 22 h 173"/>
                <a:gd name="T76" fmla="*/ 0 w 190"/>
                <a:gd name="T77" fmla="*/ 42 h 173"/>
                <a:gd name="T78" fmla="*/ 24 w 190"/>
                <a:gd name="T79" fmla="*/ 9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0" h="173">
                  <a:moveTo>
                    <a:pt x="24" y="95"/>
                  </a:moveTo>
                  <a:lnTo>
                    <a:pt x="24" y="95"/>
                  </a:lnTo>
                  <a:lnTo>
                    <a:pt x="35" y="108"/>
                  </a:lnTo>
                  <a:lnTo>
                    <a:pt x="44" y="124"/>
                  </a:lnTo>
                  <a:lnTo>
                    <a:pt x="44" y="124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52" y="131"/>
                  </a:lnTo>
                  <a:lnTo>
                    <a:pt x="58" y="134"/>
                  </a:lnTo>
                  <a:lnTo>
                    <a:pt x="66" y="135"/>
                  </a:lnTo>
                  <a:lnTo>
                    <a:pt x="73" y="135"/>
                  </a:lnTo>
                  <a:lnTo>
                    <a:pt x="73" y="135"/>
                  </a:lnTo>
                  <a:lnTo>
                    <a:pt x="78" y="135"/>
                  </a:lnTo>
                  <a:lnTo>
                    <a:pt x="85" y="135"/>
                  </a:lnTo>
                  <a:lnTo>
                    <a:pt x="96" y="137"/>
                  </a:lnTo>
                  <a:lnTo>
                    <a:pt x="96" y="137"/>
                  </a:lnTo>
                  <a:lnTo>
                    <a:pt x="102" y="137"/>
                  </a:lnTo>
                  <a:lnTo>
                    <a:pt x="108" y="134"/>
                  </a:lnTo>
                  <a:lnTo>
                    <a:pt x="113" y="131"/>
                  </a:lnTo>
                  <a:lnTo>
                    <a:pt x="116" y="127"/>
                  </a:lnTo>
                  <a:lnTo>
                    <a:pt x="120" y="119"/>
                  </a:lnTo>
                  <a:lnTo>
                    <a:pt x="123" y="116"/>
                  </a:lnTo>
                  <a:lnTo>
                    <a:pt x="123" y="116"/>
                  </a:lnTo>
                  <a:lnTo>
                    <a:pt x="128" y="122"/>
                  </a:lnTo>
                  <a:lnTo>
                    <a:pt x="140" y="134"/>
                  </a:lnTo>
                  <a:lnTo>
                    <a:pt x="164" y="164"/>
                  </a:lnTo>
                  <a:lnTo>
                    <a:pt x="164" y="164"/>
                  </a:lnTo>
                  <a:lnTo>
                    <a:pt x="173" y="170"/>
                  </a:lnTo>
                  <a:lnTo>
                    <a:pt x="177" y="173"/>
                  </a:lnTo>
                  <a:lnTo>
                    <a:pt x="179" y="173"/>
                  </a:lnTo>
                  <a:lnTo>
                    <a:pt x="183" y="173"/>
                  </a:lnTo>
                  <a:lnTo>
                    <a:pt x="185" y="172"/>
                  </a:lnTo>
                  <a:lnTo>
                    <a:pt x="187" y="170"/>
                  </a:lnTo>
                  <a:lnTo>
                    <a:pt x="189" y="168"/>
                  </a:lnTo>
                  <a:lnTo>
                    <a:pt x="190" y="164"/>
                  </a:lnTo>
                  <a:lnTo>
                    <a:pt x="189" y="160"/>
                  </a:lnTo>
                  <a:lnTo>
                    <a:pt x="189" y="154"/>
                  </a:lnTo>
                  <a:lnTo>
                    <a:pt x="186" y="149"/>
                  </a:lnTo>
                  <a:lnTo>
                    <a:pt x="179" y="135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58" y="110"/>
                  </a:lnTo>
                  <a:lnTo>
                    <a:pt x="150" y="99"/>
                  </a:lnTo>
                  <a:lnTo>
                    <a:pt x="139" y="79"/>
                  </a:lnTo>
                  <a:lnTo>
                    <a:pt x="131" y="62"/>
                  </a:lnTo>
                  <a:lnTo>
                    <a:pt x="128" y="56"/>
                  </a:lnTo>
                  <a:lnTo>
                    <a:pt x="124" y="52"/>
                  </a:lnTo>
                  <a:lnTo>
                    <a:pt x="124" y="52"/>
                  </a:lnTo>
                  <a:lnTo>
                    <a:pt x="125" y="52"/>
                  </a:lnTo>
                  <a:lnTo>
                    <a:pt x="128" y="52"/>
                  </a:lnTo>
                  <a:lnTo>
                    <a:pt x="133" y="47"/>
                  </a:lnTo>
                  <a:lnTo>
                    <a:pt x="141" y="42"/>
                  </a:lnTo>
                  <a:lnTo>
                    <a:pt x="154" y="35"/>
                  </a:lnTo>
                  <a:lnTo>
                    <a:pt x="154" y="35"/>
                  </a:lnTo>
                  <a:lnTo>
                    <a:pt x="163" y="31"/>
                  </a:lnTo>
                  <a:lnTo>
                    <a:pt x="167" y="26"/>
                  </a:lnTo>
                  <a:lnTo>
                    <a:pt x="168" y="19"/>
                  </a:lnTo>
                  <a:lnTo>
                    <a:pt x="168" y="14"/>
                  </a:lnTo>
                  <a:lnTo>
                    <a:pt x="166" y="8"/>
                  </a:lnTo>
                  <a:lnTo>
                    <a:pt x="164" y="4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52" y="7"/>
                  </a:lnTo>
                  <a:lnTo>
                    <a:pt x="144" y="12"/>
                  </a:lnTo>
                  <a:lnTo>
                    <a:pt x="135" y="16"/>
                  </a:lnTo>
                  <a:lnTo>
                    <a:pt x="125" y="19"/>
                  </a:lnTo>
                  <a:lnTo>
                    <a:pt x="116" y="20"/>
                  </a:lnTo>
                  <a:lnTo>
                    <a:pt x="105" y="20"/>
                  </a:lnTo>
                  <a:lnTo>
                    <a:pt x="86" y="19"/>
                  </a:lnTo>
                  <a:lnTo>
                    <a:pt x="69" y="15"/>
                  </a:lnTo>
                  <a:lnTo>
                    <a:pt x="55" y="11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17" y="2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4" y="95"/>
                  </a:lnTo>
                  <a:lnTo>
                    <a:pt x="24" y="95"/>
                  </a:lnTo>
                  <a:close/>
                </a:path>
              </a:pathLst>
            </a:custGeom>
            <a:solidFill>
              <a:srgbClr val="F59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7" name="Freeform 693"/>
            <p:cNvSpPr>
              <a:spLocks/>
            </p:cNvSpPr>
            <p:nvPr/>
          </p:nvSpPr>
          <p:spPr bwMode="auto">
            <a:xfrm>
              <a:off x="2222160" y="1385669"/>
              <a:ext cx="78921" cy="71636"/>
            </a:xfrm>
            <a:custGeom>
              <a:avLst/>
              <a:gdLst>
                <a:gd name="T0" fmla="*/ 6 w 65"/>
                <a:gd name="T1" fmla="*/ 57 h 59"/>
                <a:gd name="T2" fmla="*/ 2 w 65"/>
                <a:gd name="T3" fmla="*/ 50 h 59"/>
                <a:gd name="T4" fmla="*/ 2 w 65"/>
                <a:gd name="T5" fmla="*/ 50 h 59"/>
                <a:gd name="T6" fmla="*/ 0 w 65"/>
                <a:gd name="T7" fmla="*/ 47 h 59"/>
                <a:gd name="T8" fmla="*/ 0 w 65"/>
                <a:gd name="T9" fmla="*/ 43 h 59"/>
                <a:gd name="T10" fmla="*/ 1 w 65"/>
                <a:gd name="T11" fmla="*/ 41 h 59"/>
                <a:gd name="T12" fmla="*/ 2 w 65"/>
                <a:gd name="T13" fmla="*/ 38 h 59"/>
                <a:gd name="T14" fmla="*/ 46 w 65"/>
                <a:gd name="T15" fmla="*/ 1 h 59"/>
                <a:gd name="T16" fmla="*/ 46 w 65"/>
                <a:gd name="T17" fmla="*/ 1 h 59"/>
                <a:gd name="T18" fmla="*/ 48 w 65"/>
                <a:gd name="T19" fmla="*/ 0 h 59"/>
                <a:gd name="T20" fmla="*/ 52 w 65"/>
                <a:gd name="T21" fmla="*/ 0 h 59"/>
                <a:gd name="T22" fmla="*/ 55 w 65"/>
                <a:gd name="T23" fmla="*/ 0 h 59"/>
                <a:gd name="T24" fmla="*/ 58 w 65"/>
                <a:gd name="T25" fmla="*/ 3 h 59"/>
                <a:gd name="T26" fmla="*/ 63 w 65"/>
                <a:gd name="T27" fmla="*/ 8 h 59"/>
                <a:gd name="T28" fmla="*/ 63 w 65"/>
                <a:gd name="T29" fmla="*/ 8 h 59"/>
                <a:gd name="T30" fmla="*/ 65 w 65"/>
                <a:gd name="T31" fmla="*/ 12 h 59"/>
                <a:gd name="T32" fmla="*/ 65 w 65"/>
                <a:gd name="T33" fmla="*/ 15 h 59"/>
                <a:gd name="T34" fmla="*/ 65 w 65"/>
                <a:gd name="T35" fmla="*/ 19 h 59"/>
                <a:gd name="T36" fmla="*/ 62 w 65"/>
                <a:gd name="T37" fmla="*/ 22 h 59"/>
                <a:gd name="T38" fmla="*/ 20 w 65"/>
                <a:gd name="T39" fmla="*/ 57 h 59"/>
                <a:gd name="T40" fmla="*/ 20 w 65"/>
                <a:gd name="T41" fmla="*/ 57 h 59"/>
                <a:gd name="T42" fmla="*/ 16 w 65"/>
                <a:gd name="T43" fmla="*/ 59 h 59"/>
                <a:gd name="T44" fmla="*/ 13 w 65"/>
                <a:gd name="T45" fmla="*/ 59 h 59"/>
                <a:gd name="T46" fmla="*/ 9 w 65"/>
                <a:gd name="T47" fmla="*/ 58 h 59"/>
                <a:gd name="T48" fmla="*/ 6 w 65"/>
                <a:gd name="T49" fmla="*/ 57 h 59"/>
                <a:gd name="T50" fmla="*/ 6 w 65"/>
                <a:gd name="T51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9">
                  <a:moveTo>
                    <a:pt x="6" y="57"/>
                  </a:moveTo>
                  <a:lnTo>
                    <a:pt x="2" y="50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1" y="41"/>
                  </a:lnTo>
                  <a:lnTo>
                    <a:pt x="2" y="38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5" y="0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9"/>
                  </a:lnTo>
                  <a:lnTo>
                    <a:pt x="62" y="22"/>
                  </a:lnTo>
                  <a:lnTo>
                    <a:pt x="20" y="57"/>
                  </a:lnTo>
                  <a:lnTo>
                    <a:pt x="20" y="57"/>
                  </a:lnTo>
                  <a:lnTo>
                    <a:pt x="16" y="59"/>
                  </a:lnTo>
                  <a:lnTo>
                    <a:pt x="13" y="59"/>
                  </a:lnTo>
                  <a:lnTo>
                    <a:pt x="9" y="58"/>
                  </a:lnTo>
                  <a:lnTo>
                    <a:pt x="6" y="57"/>
                  </a:lnTo>
                  <a:lnTo>
                    <a:pt x="6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8" name="Freeform 694"/>
            <p:cNvSpPr>
              <a:spLocks/>
            </p:cNvSpPr>
            <p:nvPr/>
          </p:nvSpPr>
          <p:spPr bwMode="auto">
            <a:xfrm>
              <a:off x="2228230" y="1391739"/>
              <a:ext cx="65565" cy="59494"/>
            </a:xfrm>
            <a:custGeom>
              <a:avLst/>
              <a:gdLst>
                <a:gd name="T0" fmla="*/ 4 w 54"/>
                <a:gd name="T1" fmla="*/ 48 h 49"/>
                <a:gd name="T2" fmla="*/ 1 w 54"/>
                <a:gd name="T3" fmla="*/ 44 h 49"/>
                <a:gd name="T4" fmla="*/ 1 w 54"/>
                <a:gd name="T5" fmla="*/ 44 h 49"/>
                <a:gd name="T6" fmla="*/ 0 w 54"/>
                <a:gd name="T7" fmla="*/ 41 h 49"/>
                <a:gd name="T8" fmla="*/ 0 w 54"/>
                <a:gd name="T9" fmla="*/ 40 h 49"/>
                <a:gd name="T10" fmla="*/ 0 w 54"/>
                <a:gd name="T11" fmla="*/ 37 h 49"/>
                <a:gd name="T12" fmla="*/ 1 w 54"/>
                <a:gd name="T13" fmla="*/ 36 h 49"/>
                <a:gd name="T14" fmla="*/ 42 w 54"/>
                <a:gd name="T15" fmla="*/ 2 h 49"/>
                <a:gd name="T16" fmla="*/ 42 w 54"/>
                <a:gd name="T17" fmla="*/ 2 h 49"/>
                <a:gd name="T18" fmla="*/ 43 w 54"/>
                <a:gd name="T19" fmla="*/ 0 h 49"/>
                <a:gd name="T20" fmla="*/ 46 w 54"/>
                <a:gd name="T21" fmla="*/ 0 h 49"/>
                <a:gd name="T22" fmla="*/ 47 w 54"/>
                <a:gd name="T23" fmla="*/ 0 h 49"/>
                <a:gd name="T24" fmla="*/ 50 w 54"/>
                <a:gd name="T25" fmla="*/ 2 h 49"/>
                <a:gd name="T26" fmla="*/ 53 w 54"/>
                <a:gd name="T27" fmla="*/ 6 h 49"/>
                <a:gd name="T28" fmla="*/ 53 w 54"/>
                <a:gd name="T29" fmla="*/ 6 h 49"/>
                <a:gd name="T30" fmla="*/ 54 w 54"/>
                <a:gd name="T31" fmla="*/ 9 h 49"/>
                <a:gd name="T32" fmla="*/ 54 w 54"/>
                <a:gd name="T33" fmla="*/ 10 h 49"/>
                <a:gd name="T34" fmla="*/ 54 w 54"/>
                <a:gd name="T35" fmla="*/ 13 h 49"/>
                <a:gd name="T36" fmla="*/ 53 w 54"/>
                <a:gd name="T37" fmla="*/ 14 h 49"/>
                <a:gd name="T38" fmla="*/ 12 w 54"/>
                <a:gd name="T39" fmla="*/ 48 h 49"/>
                <a:gd name="T40" fmla="*/ 12 w 54"/>
                <a:gd name="T41" fmla="*/ 48 h 49"/>
                <a:gd name="T42" fmla="*/ 11 w 54"/>
                <a:gd name="T43" fmla="*/ 49 h 49"/>
                <a:gd name="T44" fmla="*/ 8 w 54"/>
                <a:gd name="T45" fmla="*/ 49 h 49"/>
                <a:gd name="T46" fmla="*/ 6 w 54"/>
                <a:gd name="T47" fmla="*/ 49 h 49"/>
                <a:gd name="T48" fmla="*/ 4 w 54"/>
                <a:gd name="T49" fmla="*/ 48 h 49"/>
                <a:gd name="T50" fmla="*/ 4 w 54"/>
                <a:gd name="T5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49">
                  <a:moveTo>
                    <a:pt x="4" y="48"/>
                  </a:moveTo>
                  <a:lnTo>
                    <a:pt x="1" y="44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1" y="36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50" y="2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9"/>
                  </a:lnTo>
                  <a:lnTo>
                    <a:pt x="54" y="10"/>
                  </a:lnTo>
                  <a:lnTo>
                    <a:pt x="54" y="13"/>
                  </a:lnTo>
                  <a:lnTo>
                    <a:pt x="53" y="14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1" y="49"/>
                  </a:lnTo>
                  <a:lnTo>
                    <a:pt x="8" y="49"/>
                  </a:lnTo>
                  <a:lnTo>
                    <a:pt x="6" y="49"/>
                  </a:lnTo>
                  <a:lnTo>
                    <a:pt x="4" y="48"/>
                  </a:lnTo>
                  <a:lnTo>
                    <a:pt x="4" y="48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Freeform 695"/>
            <p:cNvSpPr>
              <a:spLocks/>
            </p:cNvSpPr>
            <p:nvPr/>
          </p:nvSpPr>
          <p:spPr bwMode="auto">
            <a:xfrm>
              <a:off x="2241586" y="1232685"/>
              <a:ext cx="217335" cy="217335"/>
            </a:xfrm>
            <a:custGeom>
              <a:avLst/>
              <a:gdLst>
                <a:gd name="T0" fmla="*/ 22 w 179"/>
                <a:gd name="T1" fmla="*/ 146 h 179"/>
                <a:gd name="T2" fmla="*/ 12 w 179"/>
                <a:gd name="T3" fmla="*/ 131 h 179"/>
                <a:gd name="T4" fmla="*/ 4 w 179"/>
                <a:gd name="T5" fmla="*/ 115 h 179"/>
                <a:gd name="T6" fmla="*/ 1 w 179"/>
                <a:gd name="T7" fmla="*/ 99 h 179"/>
                <a:gd name="T8" fmla="*/ 1 w 179"/>
                <a:gd name="T9" fmla="*/ 81 h 179"/>
                <a:gd name="T10" fmla="*/ 4 w 179"/>
                <a:gd name="T11" fmla="*/ 65 h 179"/>
                <a:gd name="T12" fmla="*/ 11 w 179"/>
                <a:gd name="T13" fmla="*/ 49 h 179"/>
                <a:gd name="T14" fmla="*/ 20 w 179"/>
                <a:gd name="T15" fmla="*/ 34 h 179"/>
                <a:gd name="T16" fmla="*/ 32 w 179"/>
                <a:gd name="T17" fmla="*/ 21 h 179"/>
                <a:gd name="T18" fmla="*/ 39 w 179"/>
                <a:gd name="T19" fmla="*/ 15 h 179"/>
                <a:gd name="T20" fmla="*/ 55 w 179"/>
                <a:gd name="T21" fmla="*/ 7 h 179"/>
                <a:gd name="T22" fmla="*/ 71 w 179"/>
                <a:gd name="T23" fmla="*/ 2 h 179"/>
                <a:gd name="T24" fmla="*/ 89 w 179"/>
                <a:gd name="T25" fmla="*/ 0 h 179"/>
                <a:gd name="T26" fmla="*/ 105 w 179"/>
                <a:gd name="T27" fmla="*/ 2 h 179"/>
                <a:gd name="T28" fmla="*/ 123 w 179"/>
                <a:gd name="T29" fmla="*/ 6 h 179"/>
                <a:gd name="T30" fmla="*/ 138 w 179"/>
                <a:gd name="T31" fmla="*/ 14 h 179"/>
                <a:gd name="T32" fmla="*/ 152 w 179"/>
                <a:gd name="T33" fmla="*/ 25 h 179"/>
                <a:gd name="T34" fmla="*/ 158 w 179"/>
                <a:gd name="T35" fmla="*/ 32 h 179"/>
                <a:gd name="T36" fmla="*/ 169 w 179"/>
                <a:gd name="T37" fmla="*/ 46 h 179"/>
                <a:gd name="T38" fmla="*/ 175 w 179"/>
                <a:gd name="T39" fmla="*/ 63 h 179"/>
                <a:gd name="T40" fmla="*/ 178 w 179"/>
                <a:gd name="T41" fmla="*/ 80 h 179"/>
                <a:gd name="T42" fmla="*/ 179 w 179"/>
                <a:gd name="T43" fmla="*/ 96 h 179"/>
                <a:gd name="T44" fmla="*/ 175 w 179"/>
                <a:gd name="T45" fmla="*/ 114 h 179"/>
                <a:gd name="T46" fmla="*/ 170 w 179"/>
                <a:gd name="T47" fmla="*/ 130 h 179"/>
                <a:gd name="T48" fmla="*/ 161 w 179"/>
                <a:gd name="T49" fmla="*/ 145 h 179"/>
                <a:gd name="T50" fmla="*/ 147 w 179"/>
                <a:gd name="T51" fmla="*/ 157 h 179"/>
                <a:gd name="T52" fmla="*/ 140 w 179"/>
                <a:gd name="T53" fmla="*/ 162 h 179"/>
                <a:gd name="T54" fmla="*/ 124 w 179"/>
                <a:gd name="T55" fmla="*/ 172 h 179"/>
                <a:gd name="T56" fmla="*/ 108 w 179"/>
                <a:gd name="T57" fmla="*/ 177 h 179"/>
                <a:gd name="T58" fmla="*/ 90 w 179"/>
                <a:gd name="T59" fmla="*/ 179 h 179"/>
                <a:gd name="T60" fmla="*/ 74 w 179"/>
                <a:gd name="T61" fmla="*/ 177 h 179"/>
                <a:gd name="T62" fmla="*/ 58 w 179"/>
                <a:gd name="T63" fmla="*/ 172 h 179"/>
                <a:gd name="T64" fmla="*/ 42 w 179"/>
                <a:gd name="T65" fmla="*/ 165 h 179"/>
                <a:gd name="T66" fmla="*/ 28 w 179"/>
                <a:gd name="T67" fmla="*/ 153 h 179"/>
                <a:gd name="T68" fmla="*/ 22 w 179"/>
                <a:gd name="T69" fmla="*/ 14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9" h="179">
                  <a:moveTo>
                    <a:pt x="22" y="146"/>
                  </a:moveTo>
                  <a:lnTo>
                    <a:pt x="22" y="146"/>
                  </a:lnTo>
                  <a:lnTo>
                    <a:pt x="16" y="140"/>
                  </a:lnTo>
                  <a:lnTo>
                    <a:pt x="12" y="131"/>
                  </a:lnTo>
                  <a:lnTo>
                    <a:pt x="8" y="123"/>
                  </a:lnTo>
                  <a:lnTo>
                    <a:pt x="4" y="115"/>
                  </a:lnTo>
                  <a:lnTo>
                    <a:pt x="3" y="107"/>
                  </a:lnTo>
                  <a:lnTo>
                    <a:pt x="1" y="99"/>
                  </a:lnTo>
                  <a:lnTo>
                    <a:pt x="0" y="91"/>
                  </a:lnTo>
                  <a:lnTo>
                    <a:pt x="1" y="81"/>
                  </a:lnTo>
                  <a:lnTo>
                    <a:pt x="3" y="73"/>
                  </a:lnTo>
                  <a:lnTo>
                    <a:pt x="4" y="65"/>
                  </a:lnTo>
                  <a:lnTo>
                    <a:pt x="7" y="57"/>
                  </a:lnTo>
                  <a:lnTo>
                    <a:pt x="11" y="49"/>
                  </a:lnTo>
                  <a:lnTo>
                    <a:pt x="15" y="41"/>
                  </a:lnTo>
                  <a:lnTo>
                    <a:pt x="20" y="34"/>
                  </a:lnTo>
                  <a:lnTo>
                    <a:pt x="26" y="27"/>
                  </a:lnTo>
                  <a:lnTo>
                    <a:pt x="32" y="21"/>
                  </a:lnTo>
                  <a:lnTo>
                    <a:pt x="32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5" y="7"/>
                  </a:lnTo>
                  <a:lnTo>
                    <a:pt x="63" y="3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9" y="0"/>
                  </a:lnTo>
                  <a:lnTo>
                    <a:pt x="97" y="0"/>
                  </a:lnTo>
                  <a:lnTo>
                    <a:pt x="105" y="2"/>
                  </a:lnTo>
                  <a:lnTo>
                    <a:pt x="115" y="3"/>
                  </a:lnTo>
                  <a:lnTo>
                    <a:pt x="123" y="6"/>
                  </a:lnTo>
                  <a:lnTo>
                    <a:pt x="131" y="10"/>
                  </a:lnTo>
                  <a:lnTo>
                    <a:pt x="138" y="14"/>
                  </a:lnTo>
                  <a:lnTo>
                    <a:pt x="146" y="19"/>
                  </a:lnTo>
                  <a:lnTo>
                    <a:pt x="152" y="25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63" y="38"/>
                  </a:lnTo>
                  <a:lnTo>
                    <a:pt x="169" y="46"/>
                  </a:lnTo>
                  <a:lnTo>
                    <a:pt x="173" y="54"/>
                  </a:lnTo>
                  <a:lnTo>
                    <a:pt x="175" y="63"/>
                  </a:lnTo>
                  <a:lnTo>
                    <a:pt x="177" y="71"/>
                  </a:lnTo>
                  <a:lnTo>
                    <a:pt x="178" y="80"/>
                  </a:lnTo>
                  <a:lnTo>
                    <a:pt x="179" y="88"/>
                  </a:lnTo>
                  <a:lnTo>
                    <a:pt x="179" y="96"/>
                  </a:lnTo>
                  <a:lnTo>
                    <a:pt x="178" y="106"/>
                  </a:lnTo>
                  <a:lnTo>
                    <a:pt x="175" y="114"/>
                  </a:lnTo>
                  <a:lnTo>
                    <a:pt x="173" y="122"/>
                  </a:lnTo>
                  <a:lnTo>
                    <a:pt x="170" y="130"/>
                  </a:lnTo>
                  <a:lnTo>
                    <a:pt x="165" y="137"/>
                  </a:lnTo>
                  <a:lnTo>
                    <a:pt x="161" y="145"/>
                  </a:lnTo>
                  <a:lnTo>
                    <a:pt x="154" y="152"/>
                  </a:lnTo>
                  <a:lnTo>
                    <a:pt x="147" y="157"/>
                  </a:lnTo>
                  <a:lnTo>
                    <a:pt x="147" y="157"/>
                  </a:lnTo>
                  <a:lnTo>
                    <a:pt x="140" y="162"/>
                  </a:lnTo>
                  <a:lnTo>
                    <a:pt x="132" y="168"/>
                  </a:lnTo>
                  <a:lnTo>
                    <a:pt x="124" y="172"/>
                  </a:lnTo>
                  <a:lnTo>
                    <a:pt x="116" y="175"/>
                  </a:lnTo>
                  <a:lnTo>
                    <a:pt x="108" y="177"/>
                  </a:lnTo>
                  <a:lnTo>
                    <a:pt x="100" y="179"/>
                  </a:lnTo>
                  <a:lnTo>
                    <a:pt x="90" y="179"/>
                  </a:lnTo>
                  <a:lnTo>
                    <a:pt x="82" y="179"/>
                  </a:lnTo>
                  <a:lnTo>
                    <a:pt x="74" y="177"/>
                  </a:lnTo>
                  <a:lnTo>
                    <a:pt x="66" y="175"/>
                  </a:lnTo>
                  <a:lnTo>
                    <a:pt x="58" y="172"/>
                  </a:lnTo>
                  <a:lnTo>
                    <a:pt x="50" y="169"/>
                  </a:lnTo>
                  <a:lnTo>
                    <a:pt x="42" y="165"/>
                  </a:lnTo>
                  <a:lnTo>
                    <a:pt x="35" y="160"/>
                  </a:lnTo>
                  <a:lnTo>
                    <a:pt x="28" y="153"/>
                  </a:lnTo>
                  <a:lnTo>
                    <a:pt x="22" y="146"/>
                  </a:lnTo>
                  <a:lnTo>
                    <a:pt x="22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Freeform 696"/>
            <p:cNvSpPr>
              <a:spLocks/>
            </p:cNvSpPr>
            <p:nvPr/>
          </p:nvSpPr>
          <p:spPr bwMode="auto">
            <a:xfrm>
              <a:off x="2252513" y="1243612"/>
              <a:ext cx="195480" cy="194265"/>
            </a:xfrm>
            <a:custGeom>
              <a:avLst/>
              <a:gdLst>
                <a:gd name="T0" fmla="*/ 19 w 161"/>
                <a:gd name="T1" fmla="*/ 132 h 160"/>
                <a:gd name="T2" fmla="*/ 19 w 161"/>
                <a:gd name="T3" fmla="*/ 132 h 160"/>
                <a:gd name="T4" fmla="*/ 14 w 161"/>
                <a:gd name="T5" fmla="*/ 125 h 160"/>
                <a:gd name="T6" fmla="*/ 10 w 161"/>
                <a:gd name="T7" fmla="*/ 118 h 160"/>
                <a:gd name="T8" fmla="*/ 4 w 161"/>
                <a:gd name="T9" fmla="*/ 104 h 160"/>
                <a:gd name="T10" fmla="*/ 0 w 161"/>
                <a:gd name="T11" fmla="*/ 89 h 160"/>
                <a:gd name="T12" fmla="*/ 0 w 161"/>
                <a:gd name="T13" fmla="*/ 74 h 160"/>
                <a:gd name="T14" fmla="*/ 3 w 161"/>
                <a:gd name="T15" fmla="*/ 58 h 160"/>
                <a:gd name="T16" fmla="*/ 8 w 161"/>
                <a:gd name="T17" fmla="*/ 44 h 160"/>
                <a:gd name="T18" fmla="*/ 18 w 161"/>
                <a:gd name="T19" fmla="*/ 31 h 160"/>
                <a:gd name="T20" fmla="*/ 23 w 161"/>
                <a:gd name="T21" fmla="*/ 24 h 160"/>
                <a:gd name="T22" fmla="*/ 29 w 161"/>
                <a:gd name="T23" fmla="*/ 18 h 160"/>
                <a:gd name="T24" fmla="*/ 29 w 161"/>
                <a:gd name="T25" fmla="*/ 18 h 160"/>
                <a:gd name="T26" fmla="*/ 35 w 161"/>
                <a:gd name="T27" fmla="*/ 13 h 160"/>
                <a:gd name="T28" fmla="*/ 42 w 161"/>
                <a:gd name="T29" fmla="*/ 9 h 160"/>
                <a:gd name="T30" fmla="*/ 57 w 161"/>
                <a:gd name="T31" fmla="*/ 4 h 160"/>
                <a:gd name="T32" fmla="*/ 72 w 161"/>
                <a:gd name="T33" fmla="*/ 0 h 160"/>
                <a:gd name="T34" fmla="*/ 88 w 161"/>
                <a:gd name="T35" fmla="*/ 0 h 160"/>
                <a:gd name="T36" fmla="*/ 103 w 161"/>
                <a:gd name="T37" fmla="*/ 2 h 160"/>
                <a:gd name="T38" fmla="*/ 118 w 161"/>
                <a:gd name="T39" fmla="*/ 9 h 160"/>
                <a:gd name="T40" fmla="*/ 130 w 161"/>
                <a:gd name="T41" fmla="*/ 17 h 160"/>
                <a:gd name="T42" fmla="*/ 137 w 161"/>
                <a:gd name="T43" fmla="*/ 23 h 160"/>
                <a:gd name="T44" fmla="*/ 142 w 161"/>
                <a:gd name="T45" fmla="*/ 28 h 160"/>
                <a:gd name="T46" fmla="*/ 142 w 161"/>
                <a:gd name="T47" fmla="*/ 28 h 160"/>
                <a:gd name="T48" fmla="*/ 148 w 161"/>
                <a:gd name="T49" fmla="*/ 35 h 160"/>
                <a:gd name="T50" fmla="*/ 152 w 161"/>
                <a:gd name="T51" fmla="*/ 41 h 160"/>
                <a:gd name="T52" fmla="*/ 158 w 161"/>
                <a:gd name="T53" fmla="*/ 56 h 160"/>
                <a:gd name="T54" fmla="*/ 161 w 161"/>
                <a:gd name="T55" fmla="*/ 71 h 160"/>
                <a:gd name="T56" fmla="*/ 161 w 161"/>
                <a:gd name="T57" fmla="*/ 87 h 160"/>
                <a:gd name="T58" fmla="*/ 158 w 161"/>
                <a:gd name="T59" fmla="*/ 102 h 160"/>
                <a:gd name="T60" fmla="*/ 153 w 161"/>
                <a:gd name="T61" fmla="*/ 117 h 160"/>
                <a:gd name="T62" fmla="*/ 145 w 161"/>
                <a:gd name="T63" fmla="*/ 131 h 160"/>
                <a:gd name="T64" fmla="*/ 139 w 161"/>
                <a:gd name="T65" fmla="*/ 136 h 160"/>
                <a:gd name="T66" fmla="*/ 133 w 161"/>
                <a:gd name="T67" fmla="*/ 141 h 160"/>
                <a:gd name="T68" fmla="*/ 133 w 161"/>
                <a:gd name="T69" fmla="*/ 141 h 160"/>
                <a:gd name="T70" fmla="*/ 126 w 161"/>
                <a:gd name="T71" fmla="*/ 147 h 160"/>
                <a:gd name="T72" fmla="*/ 119 w 161"/>
                <a:gd name="T73" fmla="*/ 151 h 160"/>
                <a:gd name="T74" fmla="*/ 104 w 161"/>
                <a:gd name="T75" fmla="*/ 158 h 160"/>
                <a:gd name="T76" fmla="*/ 89 w 161"/>
                <a:gd name="T77" fmla="*/ 160 h 160"/>
                <a:gd name="T78" fmla="*/ 75 w 161"/>
                <a:gd name="T79" fmla="*/ 160 h 160"/>
                <a:gd name="T80" fmla="*/ 58 w 161"/>
                <a:gd name="T81" fmla="*/ 158 h 160"/>
                <a:gd name="T82" fmla="*/ 45 w 161"/>
                <a:gd name="T83" fmla="*/ 152 h 160"/>
                <a:gd name="T84" fmla="*/ 31 w 161"/>
                <a:gd name="T85" fmla="*/ 144 h 160"/>
                <a:gd name="T86" fmla="*/ 25 w 161"/>
                <a:gd name="T87" fmla="*/ 139 h 160"/>
                <a:gd name="T88" fmla="*/ 19 w 161"/>
                <a:gd name="T89" fmla="*/ 132 h 160"/>
                <a:gd name="T90" fmla="*/ 19 w 161"/>
                <a:gd name="T91" fmla="*/ 1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160">
                  <a:moveTo>
                    <a:pt x="19" y="132"/>
                  </a:moveTo>
                  <a:lnTo>
                    <a:pt x="19" y="132"/>
                  </a:lnTo>
                  <a:lnTo>
                    <a:pt x="14" y="125"/>
                  </a:lnTo>
                  <a:lnTo>
                    <a:pt x="10" y="118"/>
                  </a:lnTo>
                  <a:lnTo>
                    <a:pt x="4" y="104"/>
                  </a:lnTo>
                  <a:lnTo>
                    <a:pt x="0" y="89"/>
                  </a:lnTo>
                  <a:lnTo>
                    <a:pt x="0" y="74"/>
                  </a:lnTo>
                  <a:lnTo>
                    <a:pt x="3" y="58"/>
                  </a:lnTo>
                  <a:lnTo>
                    <a:pt x="8" y="4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5" y="13"/>
                  </a:lnTo>
                  <a:lnTo>
                    <a:pt x="42" y="9"/>
                  </a:lnTo>
                  <a:lnTo>
                    <a:pt x="57" y="4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7" y="23"/>
                  </a:lnTo>
                  <a:lnTo>
                    <a:pt x="142" y="28"/>
                  </a:lnTo>
                  <a:lnTo>
                    <a:pt x="142" y="28"/>
                  </a:lnTo>
                  <a:lnTo>
                    <a:pt x="148" y="35"/>
                  </a:lnTo>
                  <a:lnTo>
                    <a:pt x="152" y="41"/>
                  </a:lnTo>
                  <a:lnTo>
                    <a:pt x="158" y="56"/>
                  </a:lnTo>
                  <a:lnTo>
                    <a:pt x="161" y="71"/>
                  </a:lnTo>
                  <a:lnTo>
                    <a:pt x="161" y="87"/>
                  </a:lnTo>
                  <a:lnTo>
                    <a:pt x="158" y="102"/>
                  </a:lnTo>
                  <a:lnTo>
                    <a:pt x="153" y="117"/>
                  </a:lnTo>
                  <a:lnTo>
                    <a:pt x="145" y="131"/>
                  </a:lnTo>
                  <a:lnTo>
                    <a:pt x="139" y="136"/>
                  </a:lnTo>
                  <a:lnTo>
                    <a:pt x="133" y="141"/>
                  </a:lnTo>
                  <a:lnTo>
                    <a:pt x="133" y="141"/>
                  </a:lnTo>
                  <a:lnTo>
                    <a:pt x="126" y="147"/>
                  </a:lnTo>
                  <a:lnTo>
                    <a:pt x="119" y="151"/>
                  </a:lnTo>
                  <a:lnTo>
                    <a:pt x="104" y="158"/>
                  </a:lnTo>
                  <a:lnTo>
                    <a:pt x="89" y="160"/>
                  </a:lnTo>
                  <a:lnTo>
                    <a:pt x="75" y="160"/>
                  </a:lnTo>
                  <a:lnTo>
                    <a:pt x="58" y="158"/>
                  </a:lnTo>
                  <a:lnTo>
                    <a:pt x="45" y="152"/>
                  </a:lnTo>
                  <a:lnTo>
                    <a:pt x="31" y="144"/>
                  </a:lnTo>
                  <a:lnTo>
                    <a:pt x="25" y="139"/>
                  </a:lnTo>
                  <a:lnTo>
                    <a:pt x="19" y="132"/>
                  </a:lnTo>
                  <a:lnTo>
                    <a:pt x="19" y="132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1" name="Picture 69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085" y="1239970"/>
              <a:ext cx="201550" cy="20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698"/>
            <p:cNvSpPr>
              <a:spLocks/>
            </p:cNvSpPr>
            <p:nvPr/>
          </p:nvSpPr>
          <p:spPr bwMode="auto">
            <a:xfrm>
              <a:off x="1959901" y="495691"/>
              <a:ext cx="1200803" cy="982254"/>
            </a:xfrm>
            <a:custGeom>
              <a:avLst/>
              <a:gdLst>
                <a:gd name="T0" fmla="*/ 848 w 989"/>
                <a:gd name="T1" fmla="*/ 433 h 809"/>
                <a:gd name="T2" fmla="*/ 862 w 989"/>
                <a:gd name="T3" fmla="*/ 479 h 809"/>
                <a:gd name="T4" fmla="*/ 869 w 989"/>
                <a:gd name="T5" fmla="*/ 539 h 809"/>
                <a:gd name="T6" fmla="*/ 861 w 989"/>
                <a:gd name="T7" fmla="*/ 625 h 809"/>
                <a:gd name="T8" fmla="*/ 841 w 989"/>
                <a:gd name="T9" fmla="*/ 698 h 809"/>
                <a:gd name="T10" fmla="*/ 810 w 989"/>
                <a:gd name="T11" fmla="*/ 767 h 809"/>
                <a:gd name="T12" fmla="*/ 889 w 989"/>
                <a:gd name="T13" fmla="*/ 788 h 809"/>
                <a:gd name="T14" fmla="*/ 934 w 989"/>
                <a:gd name="T15" fmla="*/ 698 h 809"/>
                <a:gd name="T16" fmla="*/ 966 w 989"/>
                <a:gd name="T17" fmla="*/ 607 h 809"/>
                <a:gd name="T18" fmla="*/ 983 w 989"/>
                <a:gd name="T19" fmla="*/ 529 h 809"/>
                <a:gd name="T20" fmla="*/ 989 w 989"/>
                <a:gd name="T21" fmla="*/ 444 h 809"/>
                <a:gd name="T22" fmla="*/ 980 w 989"/>
                <a:gd name="T23" fmla="*/ 356 h 809"/>
                <a:gd name="T24" fmla="*/ 951 w 989"/>
                <a:gd name="T25" fmla="*/ 269 h 809"/>
                <a:gd name="T26" fmla="*/ 896 w 989"/>
                <a:gd name="T27" fmla="*/ 184 h 809"/>
                <a:gd name="T28" fmla="*/ 812 w 989"/>
                <a:gd name="T29" fmla="*/ 105 h 809"/>
                <a:gd name="T30" fmla="*/ 749 w 989"/>
                <a:gd name="T31" fmla="*/ 63 h 809"/>
                <a:gd name="T32" fmla="*/ 653 w 989"/>
                <a:gd name="T33" fmla="*/ 23 h 809"/>
                <a:gd name="T34" fmla="*/ 560 w 989"/>
                <a:gd name="T35" fmla="*/ 3 h 809"/>
                <a:gd name="T36" fmla="*/ 472 w 989"/>
                <a:gd name="T37" fmla="*/ 1 h 809"/>
                <a:gd name="T38" fmla="*/ 390 w 989"/>
                <a:gd name="T39" fmla="*/ 13 h 809"/>
                <a:gd name="T40" fmla="*/ 316 w 989"/>
                <a:gd name="T41" fmla="*/ 35 h 809"/>
                <a:gd name="T42" fmla="*/ 216 w 989"/>
                <a:gd name="T43" fmla="*/ 81 h 809"/>
                <a:gd name="T44" fmla="*/ 140 w 989"/>
                <a:gd name="T45" fmla="*/ 130 h 809"/>
                <a:gd name="T46" fmla="*/ 120 w 989"/>
                <a:gd name="T47" fmla="*/ 146 h 809"/>
                <a:gd name="T48" fmla="*/ 85 w 989"/>
                <a:gd name="T49" fmla="*/ 177 h 809"/>
                <a:gd name="T50" fmla="*/ 48 w 989"/>
                <a:gd name="T51" fmla="*/ 224 h 809"/>
                <a:gd name="T52" fmla="*/ 17 w 989"/>
                <a:gd name="T53" fmla="*/ 292 h 809"/>
                <a:gd name="T54" fmla="*/ 0 w 989"/>
                <a:gd name="T55" fmla="*/ 383 h 809"/>
                <a:gd name="T56" fmla="*/ 0 w 989"/>
                <a:gd name="T57" fmla="*/ 441 h 809"/>
                <a:gd name="T58" fmla="*/ 9 w 989"/>
                <a:gd name="T59" fmla="*/ 505 h 809"/>
                <a:gd name="T60" fmla="*/ 27 w 989"/>
                <a:gd name="T61" fmla="*/ 562 h 809"/>
                <a:gd name="T62" fmla="*/ 70 w 989"/>
                <a:gd name="T63" fmla="*/ 647 h 809"/>
                <a:gd name="T64" fmla="*/ 112 w 989"/>
                <a:gd name="T65" fmla="*/ 703 h 809"/>
                <a:gd name="T66" fmla="*/ 158 w 989"/>
                <a:gd name="T67" fmla="*/ 686 h 809"/>
                <a:gd name="T68" fmla="*/ 177 w 989"/>
                <a:gd name="T69" fmla="*/ 674 h 809"/>
                <a:gd name="T70" fmla="*/ 194 w 989"/>
                <a:gd name="T71" fmla="*/ 657 h 809"/>
                <a:gd name="T72" fmla="*/ 173 w 989"/>
                <a:gd name="T73" fmla="*/ 609 h 809"/>
                <a:gd name="T74" fmla="*/ 135 w 989"/>
                <a:gd name="T75" fmla="*/ 525 h 809"/>
                <a:gd name="T76" fmla="*/ 123 w 989"/>
                <a:gd name="T77" fmla="*/ 482 h 809"/>
                <a:gd name="T78" fmla="*/ 121 w 989"/>
                <a:gd name="T79" fmla="*/ 439 h 809"/>
                <a:gd name="T80" fmla="*/ 128 w 989"/>
                <a:gd name="T81" fmla="*/ 408 h 809"/>
                <a:gd name="T82" fmla="*/ 154 w 989"/>
                <a:gd name="T83" fmla="*/ 356 h 809"/>
                <a:gd name="T84" fmla="*/ 187 w 989"/>
                <a:gd name="T85" fmla="*/ 317 h 809"/>
                <a:gd name="T86" fmla="*/ 198 w 989"/>
                <a:gd name="T87" fmla="*/ 328 h 809"/>
                <a:gd name="T88" fmla="*/ 233 w 989"/>
                <a:gd name="T89" fmla="*/ 343 h 809"/>
                <a:gd name="T90" fmla="*/ 330 w 989"/>
                <a:gd name="T91" fmla="*/ 360 h 809"/>
                <a:gd name="T92" fmla="*/ 480 w 989"/>
                <a:gd name="T93" fmla="*/ 366 h 809"/>
                <a:gd name="T94" fmla="*/ 629 w 989"/>
                <a:gd name="T95" fmla="*/ 358 h 809"/>
                <a:gd name="T96" fmla="*/ 719 w 989"/>
                <a:gd name="T97" fmla="*/ 340 h 809"/>
                <a:gd name="T98" fmla="*/ 748 w 989"/>
                <a:gd name="T99" fmla="*/ 324 h 809"/>
                <a:gd name="T100" fmla="*/ 753 w 989"/>
                <a:gd name="T101" fmla="*/ 312 h 809"/>
                <a:gd name="T102" fmla="*/ 783 w 989"/>
                <a:gd name="T103" fmla="*/ 332 h 809"/>
                <a:gd name="T104" fmla="*/ 818 w 989"/>
                <a:gd name="T105" fmla="*/ 379 h 809"/>
                <a:gd name="T106" fmla="*/ 841 w 989"/>
                <a:gd name="T107" fmla="*/ 42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9" h="809">
                  <a:moveTo>
                    <a:pt x="841" y="420"/>
                  </a:moveTo>
                  <a:lnTo>
                    <a:pt x="841" y="420"/>
                  </a:lnTo>
                  <a:lnTo>
                    <a:pt x="848" y="433"/>
                  </a:lnTo>
                  <a:lnTo>
                    <a:pt x="853" y="448"/>
                  </a:lnTo>
                  <a:lnTo>
                    <a:pt x="858" y="463"/>
                  </a:lnTo>
                  <a:lnTo>
                    <a:pt x="862" y="479"/>
                  </a:lnTo>
                  <a:lnTo>
                    <a:pt x="865" y="494"/>
                  </a:lnTo>
                  <a:lnTo>
                    <a:pt x="868" y="509"/>
                  </a:lnTo>
                  <a:lnTo>
                    <a:pt x="869" y="539"/>
                  </a:lnTo>
                  <a:lnTo>
                    <a:pt x="869" y="568"/>
                  </a:lnTo>
                  <a:lnTo>
                    <a:pt x="866" y="597"/>
                  </a:lnTo>
                  <a:lnTo>
                    <a:pt x="861" y="625"/>
                  </a:lnTo>
                  <a:lnTo>
                    <a:pt x="856" y="651"/>
                  </a:lnTo>
                  <a:lnTo>
                    <a:pt x="849" y="675"/>
                  </a:lnTo>
                  <a:lnTo>
                    <a:pt x="841" y="698"/>
                  </a:lnTo>
                  <a:lnTo>
                    <a:pt x="826" y="734"/>
                  </a:lnTo>
                  <a:lnTo>
                    <a:pt x="815" y="759"/>
                  </a:lnTo>
                  <a:lnTo>
                    <a:pt x="810" y="767"/>
                  </a:lnTo>
                  <a:lnTo>
                    <a:pt x="877" y="809"/>
                  </a:lnTo>
                  <a:lnTo>
                    <a:pt x="877" y="809"/>
                  </a:lnTo>
                  <a:lnTo>
                    <a:pt x="889" y="788"/>
                  </a:lnTo>
                  <a:lnTo>
                    <a:pt x="902" y="765"/>
                  </a:lnTo>
                  <a:lnTo>
                    <a:pt x="916" y="736"/>
                  </a:lnTo>
                  <a:lnTo>
                    <a:pt x="934" y="698"/>
                  </a:lnTo>
                  <a:lnTo>
                    <a:pt x="950" y="656"/>
                  </a:lnTo>
                  <a:lnTo>
                    <a:pt x="958" y="632"/>
                  </a:lnTo>
                  <a:lnTo>
                    <a:pt x="966" y="607"/>
                  </a:lnTo>
                  <a:lnTo>
                    <a:pt x="973" y="582"/>
                  </a:lnTo>
                  <a:lnTo>
                    <a:pt x="978" y="556"/>
                  </a:lnTo>
                  <a:lnTo>
                    <a:pt x="983" y="529"/>
                  </a:lnTo>
                  <a:lnTo>
                    <a:pt x="987" y="501"/>
                  </a:lnTo>
                  <a:lnTo>
                    <a:pt x="989" y="472"/>
                  </a:lnTo>
                  <a:lnTo>
                    <a:pt x="989" y="444"/>
                  </a:lnTo>
                  <a:lnTo>
                    <a:pt x="988" y="414"/>
                  </a:lnTo>
                  <a:lnTo>
                    <a:pt x="985" y="386"/>
                  </a:lnTo>
                  <a:lnTo>
                    <a:pt x="980" y="356"/>
                  </a:lnTo>
                  <a:lnTo>
                    <a:pt x="973" y="327"/>
                  </a:lnTo>
                  <a:lnTo>
                    <a:pt x="964" y="297"/>
                  </a:lnTo>
                  <a:lnTo>
                    <a:pt x="951" y="269"/>
                  </a:lnTo>
                  <a:lnTo>
                    <a:pt x="935" y="240"/>
                  </a:lnTo>
                  <a:lnTo>
                    <a:pt x="918" y="212"/>
                  </a:lnTo>
                  <a:lnTo>
                    <a:pt x="896" y="184"/>
                  </a:lnTo>
                  <a:lnTo>
                    <a:pt x="872" y="157"/>
                  </a:lnTo>
                  <a:lnTo>
                    <a:pt x="845" y="131"/>
                  </a:lnTo>
                  <a:lnTo>
                    <a:pt x="812" y="105"/>
                  </a:lnTo>
                  <a:lnTo>
                    <a:pt x="812" y="105"/>
                  </a:lnTo>
                  <a:lnTo>
                    <a:pt x="781" y="84"/>
                  </a:lnTo>
                  <a:lnTo>
                    <a:pt x="749" y="63"/>
                  </a:lnTo>
                  <a:lnTo>
                    <a:pt x="717" y="47"/>
                  </a:lnTo>
                  <a:lnTo>
                    <a:pt x="684" y="34"/>
                  </a:lnTo>
                  <a:lnTo>
                    <a:pt x="653" y="23"/>
                  </a:lnTo>
                  <a:lnTo>
                    <a:pt x="622" y="13"/>
                  </a:lnTo>
                  <a:lnTo>
                    <a:pt x="591" y="8"/>
                  </a:lnTo>
                  <a:lnTo>
                    <a:pt x="560" y="3"/>
                  </a:lnTo>
                  <a:lnTo>
                    <a:pt x="530" y="1"/>
                  </a:lnTo>
                  <a:lnTo>
                    <a:pt x="501" y="0"/>
                  </a:lnTo>
                  <a:lnTo>
                    <a:pt x="472" y="1"/>
                  </a:lnTo>
                  <a:lnTo>
                    <a:pt x="444" y="4"/>
                  </a:lnTo>
                  <a:lnTo>
                    <a:pt x="417" y="8"/>
                  </a:lnTo>
                  <a:lnTo>
                    <a:pt x="390" y="13"/>
                  </a:lnTo>
                  <a:lnTo>
                    <a:pt x="364" y="20"/>
                  </a:lnTo>
                  <a:lnTo>
                    <a:pt x="340" y="27"/>
                  </a:lnTo>
                  <a:lnTo>
                    <a:pt x="316" y="35"/>
                  </a:lnTo>
                  <a:lnTo>
                    <a:pt x="294" y="45"/>
                  </a:lnTo>
                  <a:lnTo>
                    <a:pt x="252" y="62"/>
                  </a:lnTo>
                  <a:lnTo>
                    <a:pt x="216" y="81"/>
                  </a:lnTo>
                  <a:lnTo>
                    <a:pt x="183" y="100"/>
                  </a:lnTo>
                  <a:lnTo>
                    <a:pt x="159" y="116"/>
                  </a:lnTo>
                  <a:lnTo>
                    <a:pt x="140" y="130"/>
                  </a:lnTo>
                  <a:lnTo>
                    <a:pt x="125" y="142"/>
                  </a:lnTo>
                  <a:lnTo>
                    <a:pt x="125" y="142"/>
                  </a:lnTo>
                  <a:lnTo>
                    <a:pt x="120" y="146"/>
                  </a:lnTo>
                  <a:lnTo>
                    <a:pt x="105" y="157"/>
                  </a:lnTo>
                  <a:lnTo>
                    <a:pt x="96" y="166"/>
                  </a:lnTo>
                  <a:lnTo>
                    <a:pt x="85" y="177"/>
                  </a:lnTo>
                  <a:lnTo>
                    <a:pt x="73" y="190"/>
                  </a:lnTo>
                  <a:lnTo>
                    <a:pt x="60" y="205"/>
                  </a:lnTo>
                  <a:lnTo>
                    <a:pt x="48" y="224"/>
                  </a:lnTo>
                  <a:lnTo>
                    <a:pt x="38" y="244"/>
                  </a:lnTo>
                  <a:lnTo>
                    <a:pt x="27" y="266"/>
                  </a:lnTo>
                  <a:lnTo>
                    <a:pt x="17" y="292"/>
                  </a:lnTo>
                  <a:lnTo>
                    <a:pt x="9" y="320"/>
                  </a:lnTo>
                  <a:lnTo>
                    <a:pt x="4" y="351"/>
                  </a:lnTo>
                  <a:lnTo>
                    <a:pt x="0" y="383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0" y="441"/>
                  </a:lnTo>
                  <a:lnTo>
                    <a:pt x="2" y="463"/>
                  </a:lnTo>
                  <a:lnTo>
                    <a:pt x="5" y="485"/>
                  </a:lnTo>
                  <a:lnTo>
                    <a:pt x="9" y="505"/>
                  </a:lnTo>
                  <a:lnTo>
                    <a:pt x="15" y="524"/>
                  </a:lnTo>
                  <a:lnTo>
                    <a:pt x="20" y="543"/>
                  </a:lnTo>
                  <a:lnTo>
                    <a:pt x="27" y="562"/>
                  </a:lnTo>
                  <a:lnTo>
                    <a:pt x="35" y="580"/>
                  </a:lnTo>
                  <a:lnTo>
                    <a:pt x="51" y="614"/>
                  </a:lnTo>
                  <a:lnTo>
                    <a:pt x="70" y="647"/>
                  </a:lnTo>
                  <a:lnTo>
                    <a:pt x="90" y="676"/>
                  </a:lnTo>
                  <a:lnTo>
                    <a:pt x="112" y="703"/>
                  </a:lnTo>
                  <a:lnTo>
                    <a:pt x="112" y="703"/>
                  </a:lnTo>
                  <a:lnTo>
                    <a:pt x="136" y="695"/>
                  </a:lnTo>
                  <a:lnTo>
                    <a:pt x="136" y="695"/>
                  </a:lnTo>
                  <a:lnTo>
                    <a:pt x="158" y="686"/>
                  </a:lnTo>
                  <a:lnTo>
                    <a:pt x="167" y="679"/>
                  </a:lnTo>
                  <a:lnTo>
                    <a:pt x="177" y="674"/>
                  </a:lnTo>
                  <a:lnTo>
                    <a:pt x="177" y="674"/>
                  </a:lnTo>
                  <a:lnTo>
                    <a:pt x="185" y="666"/>
                  </a:lnTo>
                  <a:lnTo>
                    <a:pt x="194" y="657"/>
                  </a:lnTo>
                  <a:lnTo>
                    <a:pt x="194" y="657"/>
                  </a:lnTo>
                  <a:lnTo>
                    <a:pt x="197" y="652"/>
                  </a:lnTo>
                  <a:lnTo>
                    <a:pt x="197" y="652"/>
                  </a:lnTo>
                  <a:lnTo>
                    <a:pt x="173" y="609"/>
                  </a:lnTo>
                  <a:lnTo>
                    <a:pt x="159" y="583"/>
                  </a:lnTo>
                  <a:lnTo>
                    <a:pt x="146" y="555"/>
                  </a:lnTo>
                  <a:lnTo>
                    <a:pt x="135" y="525"/>
                  </a:lnTo>
                  <a:lnTo>
                    <a:pt x="129" y="510"/>
                  </a:lnTo>
                  <a:lnTo>
                    <a:pt x="125" y="495"/>
                  </a:lnTo>
                  <a:lnTo>
                    <a:pt x="123" y="482"/>
                  </a:lnTo>
                  <a:lnTo>
                    <a:pt x="121" y="467"/>
                  </a:lnTo>
                  <a:lnTo>
                    <a:pt x="120" y="452"/>
                  </a:lnTo>
                  <a:lnTo>
                    <a:pt x="121" y="439"/>
                  </a:lnTo>
                  <a:lnTo>
                    <a:pt x="121" y="439"/>
                  </a:lnTo>
                  <a:lnTo>
                    <a:pt x="124" y="424"/>
                  </a:lnTo>
                  <a:lnTo>
                    <a:pt x="128" y="408"/>
                  </a:lnTo>
                  <a:lnTo>
                    <a:pt x="136" y="390"/>
                  </a:lnTo>
                  <a:lnTo>
                    <a:pt x="144" y="373"/>
                  </a:lnTo>
                  <a:lnTo>
                    <a:pt x="154" y="356"/>
                  </a:lnTo>
                  <a:lnTo>
                    <a:pt x="164" y="340"/>
                  </a:lnTo>
                  <a:lnTo>
                    <a:pt x="177" y="327"/>
                  </a:lnTo>
                  <a:lnTo>
                    <a:pt x="187" y="317"/>
                  </a:lnTo>
                  <a:lnTo>
                    <a:pt x="187" y="317"/>
                  </a:lnTo>
                  <a:lnTo>
                    <a:pt x="191" y="323"/>
                  </a:lnTo>
                  <a:lnTo>
                    <a:pt x="198" y="328"/>
                  </a:lnTo>
                  <a:lnTo>
                    <a:pt x="208" y="333"/>
                  </a:lnTo>
                  <a:lnTo>
                    <a:pt x="218" y="339"/>
                  </a:lnTo>
                  <a:lnTo>
                    <a:pt x="233" y="343"/>
                  </a:lnTo>
                  <a:lnTo>
                    <a:pt x="249" y="347"/>
                  </a:lnTo>
                  <a:lnTo>
                    <a:pt x="286" y="355"/>
                  </a:lnTo>
                  <a:lnTo>
                    <a:pt x="330" y="360"/>
                  </a:lnTo>
                  <a:lnTo>
                    <a:pt x="378" y="363"/>
                  </a:lnTo>
                  <a:lnTo>
                    <a:pt x="429" y="366"/>
                  </a:lnTo>
                  <a:lnTo>
                    <a:pt x="480" y="366"/>
                  </a:lnTo>
                  <a:lnTo>
                    <a:pt x="532" y="364"/>
                  </a:lnTo>
                  <a:lnTo>
                    <a:pt x="582" y="362"/>
                  </a:lnTo>
                  <a:lnTo>
                    <a:pt x="629" y="358"/>
                  </a:lnTo>
                  <a:lnTo>
                    <a:pt x="669" y="352"/>
                  </a:lnTo>
                  <a:lnTo>
                    <a:pt x="704" y="344"/>
                  </a:lnTo>
                  <a:lnTo>
                    <a:pt x="719" y="340"/>
                  </a:lnTo>
                  <a:lnTo>
                    <a:pt x="731" y="335"/>
                  </a:lnTo>
                  <a:lnTo>
                    <a:pt x="741" y="331"/>
                  </a:lnTo>
                  <a:lnTo>
                    <a:pt x="748" y="324"/>
                  </a:lnTo>
                  <a:lnTo>
                    <a:pt x="752" y="319"/>
                  </a:lnTo>
                  <a:lnTo>
                    <a:pt x="753" y="312"/>
                  </a:lnTo>
                  <a:lnTo>
                    <a:pt x="753" y="312"/>
                  </a:lnTo>
                  <a:lnTo>
                    <a:pt x="761" y="316"/>
                  </a:lnTo>
                  <a:lnTo>
                    <a:pt x="768" y="320"/>
                  </a:lnTo>
                  <a:lnTo>
                    <a:pt x="783" y="332"/>
                  </a:lnTo>
                  <a:lnTo>
                    <a:pt x="795" y="347"/>
                  </a:lnTo>
                  <a:lnTo>
                    <a:pt x="807" y="363"/>
                  </a:lnTo>
                  <a:lnTo>
                    <a:pt x="818" y="379"/>
                  </a:lnTo>
                  <a:lnTo>
                    <a:pt x="827" y="394"/>
                  </a:lnTo>
                  <a:lnTo>
                    <a:pt x="841" y="420"/>
                  </a:lnTo>
                  <a:lnTo>
                    <a:pt x="841" y="420"/>
                  </a:lnTo>
                  <a:close/>
                </a:path>
              </a:pathLst>
            </a:custGeom>
            <a:solidFill>
              <a:srgbClr val="E9E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3" name="Picture 69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690" y="1501014"/>
              <a:ext cx="325394" cy="309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Freeform 700"/>
            <p:cNvSpPr>
              <a:spLocks/>
            </p:cNvSpPr>
            <p:nvPr/>
          </p:nvSpPr>
          <p:spPr bwMode="auto">
            <a:xfrm>
              <a:off x="1993898" y="1485230"/>
              <a:ext cx="275614" cy="275614"/>
            </a:xfrm>
            <a:custGeom>
              <a:avLst/>
              <a:gdLst>
                <a:gd name="T0" fmla="*/ 153 w 227"/>
                <a:gd name="T1" fmla="*/ 7 h 227"/>
                <a:gd name="T2" fmla="*/ 173 w 227"/>
                <a:gd name="T3" fmla="*/ 17 h 227"/>
                <a:gd name="T4" fmla="*/ 190 w 227"/>
                <a:gd name="T5" fmla="*/ 30 h 227"/>
                <a:gd name="T6" fmla="*/ 205 w 227"/>
                <a:gd name="T7" fmla="*/ 46 h 227"/>
                <a:gd name="T8" fmla="*/ 216 w 227"/>
                <a:gd name="T9" fmla="*/ 65 h 227"/>
                <a:gd name="T10" fmla="*/ 224 w 227"/>
                <a:gd name="T11" fmla="*/ 85 h 227"/>
                <a:gd name="T12" fmla="*/ 227 w 227"/>
                <a:gd name="T13" fmla="*/ 107 h 227"/>
                <a:gd name="T14" fmla="*/ 226 w 227"/>
                <a:gd name="T15" fmla="*/ 130 h 227"/>
                <a:gd name="T16" fmla="*/ 220 w 227"/>
                <a:gd name="T17" fmla="*/ 152 h 227"/>
                <a:gd name="T18" fmla="*/ 216 w 227"/>
                <a:gd name="T19" fmla="*/ 162 h 227"/>
                <a:gd name="T20" fmla="*/ 204 w 227"/>
                <a:gd name="T21" fmla="*/ 183 h 227"/>
                <a:gd name="T22" fmla="*/ 189 w 227"/>
                <a:gd name="T23" fmla="*/ 199 h 227"/>
                <a:gd name="T24" fmla="*/ 172 w 227"/>
                <a:gd name="T25" fmla="*/ 211 h 227"/>
                <a:gd name="T26" fmla="*/ 151 w 227"/>
                <a:gd name="T27" fmla="*/ 220 h 227"/>
                <a:gd name="T28" fmla="*/ 131 w 227"/>
                <a:gd name="T29" fmla="*/ 226 h 227"/>
                <a:gd name="T30" fmla="*/ 108 w 227"/>
                <a:gd name="T31" fmla="*/ 227 h 227"/>
                <a:gd name="T32" fmla="*/ 86 w 227"/>
                <a:gd name="T33" fmla="*/ 223 h 227"/>
                <a:gd name="T34" fmla="*/ 74 w 227"/>
                <a:gd name="T35" fmla="*/ 220 h 227"/>
                <a:gd name="T36" fmla="*/ 54 w 227"/>
                <a:gd name="T37" fmla="*/ 210 h 227"/>
                <a:gd name="T38" fmla="*/ 37 w 227"/>
                <a:gd name="T39" fmla="*/ 196 h 227"/>
                <a:gd name="T40" fmla="*/ 22 w 227"/>
                <a:gd name="T41" fmla="*/ 180 h 227"/>
                <a:gd name="T42" fmla="*/ 11 w 227"/>
                <a:gd name="T43" fmla="*/ 161 h 227"/>
                <a:gd name="T44" fmla="*/ 4 w 227"/>
                <a:gd name="T45" fmla="*/ 141 h 227"/>
                <a:gd name="T46" fmla="*/ 0 w 227"/>
                <a:gd name="T47" fmla="*/ 119 h 227"/>
                <a:gd name="T48" fmla="*/ 1 w 227"/>
                <a:gd name="T49" fmla="*/ 96 h 227"/>
                <a:gd name="T50" fmla="*/ 7 w 227"/>
                <a:gd name="T51" fmla="*/ 75 h 227"/>
                <a:gd name="T52" fmla="*/ 12 w 227"/>
                <a:gd name="T53" fmla="*/ 64 h 227"/>
                <a:gd name="T54" fmla="*/ 23 w 227"/>
                <a:gd name="T55" fmla="*/ 45 h 227"/>
                <a:gd name="T56" fmla="*/ 39 w 227"/>
                <a:gd name="T57" fmla="*/ 29 h 227"/>
                <a:gd name="T58" fmla="*/ 57 w 227"/>
                <a:gd name="T59" fmla="*/ 15 h 227"/>
                <a:gd name="T60" fmla="*/ 76 w 227"/>
                <a:gd name="T61" fmla="*/ 6 h 227"/>
                <a:gd name="T62" fmla="*/ 97 w 227"/>
                <a:gd name="T63" fmla="*/ 0 h 227"/>
                <a:gd name="T64" fmla="*/ 119 w 227"/>
                <a:gd name="T65" fmla="*/ 0 h 227"/>
                <a:gd name="T66" fmla="*/ 142 w 227"/>
                <a:gd name="T67" fmla="*/ 3 h 227"/>
                <a:gd name="T68" fmla="*/ 153 w 227"/>
                <a:gd name="T69" fmla="*/ 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7" h="227">
                  <a:moveTo>
                    <a:pt x="153" y="7"/>
                  </a:moveTo>
                  <a:lnTo>
                    <a:pt x="153" y="7"/>
                  </a:lnTo>
                  <a:lnTo>
                    <a:pt x="163" y="11"/>
                  </a:lnTo>
                  <a:lnTo>
                    <a:pt x="173" y="17"/>
                  </a:lnTo>
                  <a:lnTo>
                    <a:pt x="182" y="23"/>
                  </a:lnTo>
                  <a:lnTo>
                    <a:pt x="190" y="30"/>
                  </a:lnTo>
                  <a:lnTo>
                    <a:pt x="199" y="38"/>
                  </a:lnTo>
                  <a:lnTo>
                    <a:pt x="205" y="46"/>
                  </a:lnTo>
                  <a:lnTo>
                    <a:pt x="212" y="56"/>
                  </a:lnTo>
                  <a:lnTo>
                    <a:pt x="216" y="65"/>
                  </a:lnTo>
                  <a:lnTo>
                    <a:pt x="220" y="76"/>
                  </a:lnTo>
                  <a:lnTo>
                    <a:pt x="224" y="85"/>
                  </a:lnTo>
                  <a:lnTo>
                    <a:pt x="226" y="96"/>
                  </a:lnTo>
                  <a:lnTo>
                    <a:pt x="227" y="107"/>
                  </a:lnTo>
                  <a:lnTo>
                    <a:pt x="227" y="119"/>
                  </a:lnTo>
                  <a:lnTo>
                    <a:pt x="226" y="130"/>
                  </a:lnTo>
                  <a:lnTo>
                    <a:pt x="224" y="141"/>
                  </a:lnTo>
                  <a:lnTo>
                    <a:pt x="220" y="152"/>
                  </a:lnTo>
                  <a:lnTo>
                    <a:pt x="220" y="152"/>
                  </a:lnTo>
                  <a:lnTo>
                    <a:pt x="216" y="162"/>
                  </a:lnTo>
                  <a:lnTo>
                    <a:pt x="211" y="173"/>
                  </a:lnTo>
                  <a:lnTo>
                    <a:pt x="204" y="183"/>
                  </a:lnTo>
                  <a:lnTo>
                    <a:pt x="197" y="191"/>
                  </a:lnTo>
                  <a:lnTo>
                    <a:pt x="189" y="199"/>
                  </a:lnTo>
                  <a:lnTo>
                    <a:pt x="181" y="206"/>
                  </a:lnTo>
                  <a:lnTo>
                    <a:pt x="172" y="211"/>
                  </a:lnTo>
                  <a:lnTo>
                    <a:pt x="162" y="216"/>
                  </a:lnTo>
                  <a:lnTo>
                    <a:pt x="151" y="220"/>
                  </a:lnTo>
                  <a:lnTo>
                    <a:pt x="142" y="223"/>
                  </a:lnTo>
                  <a:lnTo>
                    <a:pt x="131" y="226"/>
                  </a:lnTo>
                  <a:lnTo>
                    <a:pt x="119" y="227"/>
                  </a:lnTo>
                  <a:lnTo>
                    <a:pt x="108" y="227"/>
                  </a:lnTo>
                  <a:lnTo>
                    <a:pt x="97" y="226"/>
                  </a:lnTo>
                  <a:lnTo>
                    <a:pt x="86" y="223"/>
                  </a:lnTo>
                  <a:lnTo>
                    <a:pt x="74" y="220"/>
                  </a:lnTo>
                  <a:lnTo>
                    <a:pt x="74" y="220"/>
                  </a:lnTo>
                  <a:lnTo>
                    <a:pt x="65" y="215"/>
                  </a:lnTo>
                  <a:lnTo>
                    <a:pt x="54" y="210"/>
                  </a:lnTo>
                  <a:lnTo>
                    <a:pt x="45" y="203"/>
                  </a:lnTo>
                  <a:lnTo>
                    <a:pt x="37" y="196"/>
                  </a:lnTo>
                  <a:lnTo>
                    <a:pt x="28" y="188"/>
                  </a:lnTo>
                  <a:lnTo>
                    <a:pt x="22" y="180"/>
                  </a:lnTo>
                  <a:lnTo>
                    <a:pt x="16" y="170"/>
                  </a:lnTo>
                  <a:lnTo>
                    <a:pt x="11" y="161"/>
                  </a:lnTo>
                  <a:lnTo>
                    <a:pt x="7" y="152"/>
                  </a:lnTo>
                  <a:lnTo>
                    <a:pt x="4" y="141"/>
                  </a:lnTo>
                  <a:lnTo>
                    <a:pt x="1" y="130"/>
                  </a:lnTo>
                  <a:lnTo>
                    <a:pt x="0" y="119"/>
                  </a:lnTo>
                  <a:lnTo>
                    <a:pt x="0" y="108"/>
                  </a:lnTo>
                  <a:lnTo>
                    <a:pt x="1" y="96"/>
                  </a:lnTo>
                  <a:lnTo>
                    <a:pt x="4" y="85"/>
                  </a:lnTo>
                  <a:lnTo>
                    <a:pt x="7" y="75"/>
                  </a:lnTo>
                  <a:lnTo>
                    <a:pt x="7" y="75"/>
                  </a:lnTo>
                  <a:lnTo>
                    <a:pt x="12" y="64"/>
                  </a:lnTo>
                  <a:lnTo>
                    <a:pt x="18" y="53"/>
                  </a:lnTo>
                  <a:lnTo>
                    <a:pt x="23" y="45"/>
                  </a:lnTo>
                  <a:lnTo>
                    <a:pt x="31" y="35"/>
                  </a:lnTo>
                  <a:lnTo>
                    <a:pt x="39" y="29"/>
                  </a:lnTo>
                  <a:lnTo>
                    <a:pt x="47" y="22"/>
                  </a:lnTo>
                  <a:lnTo>
                    <a:pt x="57" y="15"/>
                  </a:lnTo>
                  <a:lnTo>
                    <a:pt x="66" y="10"/>
                  </a:lnTo>
                  <a:lnTo>
                    <a:pt x="76" y="6"/>
                  </a:lnTo>
                  <a:lnTo>
                    <a:pt x="86" y="3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0"/>
                  </a:lnTo>
                  <a:lnTo>
                    <a:pt x="142" y="3"/>
                  </a:lnTo>
                  <a:lnTo>
                    <a:pt x="153" y="7"/>
                  </a:lnTo>
                  <a:lnTo>
                    <a:pt x="15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701"/>
            <p:cNvSpPr>
              <a:spLocks/>
            </p:cNvSpPr>
            <p:nvPr/>
          </p:nvSpPr>
          <p:spPr bwMode="auto">
            <a:xfrm>
              <a:off x="2002397" y="1493729"/>
              <a:ext cx="258616" cy="257402"/>
            </a:xfrm>
            <a:custGeom>
              <a:avLst/>
              <a:gdLst>
                <a:gd name="T0" fmla="*/ 143 w 213"/>
                <a:gd name="T1" fmla="*/ 6 h 212"/>
                <a:gd name="T2" fmla="*/ 163 w 213"/>
                <a:gd name="T3" fmla="*/ 15 h 212"/>
                <a:gd name="T4" fmla="*/ 179 w 213"/>
                <a:gd name="T5" fmla="*/ 28 h 212"/>
                <a:gd name="T6" fmla="*/ 193 w 213"/>
                <a:gd name="T7" fmla="*/ 43 h 212"/>
                <a:gd name="T8" fmla="*/ 204 w 213"/>
                <a:gd name="T9" fmla="*/ 61 h 212"/>
                <a:gd name="T10" fmla="*/ 210 w 213"/>
                <a:gd name="T11" fmla="*/ 81 h 212"/>
                <a:gd name="T12" fmla="*/ 213 w 213"/>
                <a:gd name="T13" fmla="*/ 101 h 212"/>
                <a:gd name="T14" fmla="*/ 212 w 213"/>
                <a:gd name="T15" fmla="*/ 122 h 212"/>
                <a:gd name="T16" fmla="*/ 206 w 213"/>
                <a:gd name="T17" fmla="*/ 143 h 212"/>
                <a:gd name="T18" fmla="*/ 202 w 213"/>
                <a:gd name="T19" fmla="*/ 153 h 212"/>
                <a:gd name="T20" fmla="*/ 192 w 213"/>
                <a:gd name="T21" fmla="*/ 170 h 212"/>
                <a:gd name="T22" fmla="*/ 178 w 213"/>
                <a:gd name="T23" fmla="*/ 186 h 212"/>
                <a:gd name="T24" fmla="*/ 160 w 213"/>
                <a:gd name="T25" fmla="*/ 199 h 212"/>
                <a:gd name="T26" fmla="*/ 143 w 213"/>
                <a:gd name="T27" fmla="*/ 207 h 212"/>
                <a:gd name="T28" fmla="*/ 123 w 213"/>
                <a:gd name="T29" fmla="*/ 212 h 212"/>
                <a:gd name="T30" fmla="*/ 101 w 213"/>
                <a:gd name="T31" fmla="*/ 212 h 212"/>
                <a:gd name="T32" fmla="*/ 81 w 213"/>
                <a:gd name="T33" fmla="*/ 209 h 212"/>
                <a:gd name="T34" fmla="*/ 70 w 213"/>
                <a:gd name="T35" fmla="*/ 207 h 212"/>
                <a:gd name="T36" fmla="*/ 51 w 213"/>
                <a:gd name="T37" fmla="*/ 197 h 212"/>
                <a:gd name="T38" fmla="*/ 34 w 213"/>
                <a:gd name="T39" fmla="*/ 184 h 212"/>
                <a:gd name="T40" fmla="*/ 20 w 213"/>
                <a:gd name="T41" fmla="*/ 169 h 212"/>
                <a:gd name="T42" fmla="*/ 11 w 213"/>
                <a:gd name="T43" fmla="*/ 151 h 212"/>
                <a:gd name="T44" fmla="*/ 4 w 213"/>
                <a:gd name="T45" fmla="*/ 132 h 212"/>
                <a:gd name="T46" fmla="*/ 0 w 213"/>
                <a:gd name="T47" fmla="*/ 112 h 212"/>
                <a:gd name="T48" fmla="*/ 1 w 213"/>
                <a:gd name="T49" fmla="*/ 91 h 212"/>
                <a:gd name="T50" fmla="*/ 7 w 213"/>
                <a:gd name="T51" fmla="*/ 70 h 212"/>
                <a:gd name="T52" fmla="*/ 11 w 213"/>
                <a:gd name="T53" fmla="*/ 60 h 212"/>
                <a:gd name="T54" fmla="*/ 21 w 213"/>
                <a:gd name="T55" fmla="*/ 42 h 212"/>
                <a:gd name="T56" fmla="*/ 36 w 213"/>
                <a:gd name="T57" fmla="*/ 27 h 212"/>
                <a:gd name="T58" fmla="*/ 52 w 213"/>
                <a:gd name="T59" fmla="*/ 15 h 212"/>
                <a:gd name="T60" fmla="*/ 71 w 213"/>
                <a:gd name="T61" fmla="*/ 6 h 212"/>
                <a:gd name="T62" fmla="*/ 92 w 213"/>
                <a:gd name="T63" fmla="*/ 1 h 212"/>
                <a:gd name="T64" fmla="*/ 112 w 213"/>
                <a:gd name="T65" fmla="*/ 0 h 212"/>
                <a:gd name="T66" fmla="*/ 133 w 213"/>
                <a:gd name="T67" fmla="*/ 3 h 212"/>
                <a:gd name="T68" fmla="*/ 143 w 213"/>
                <a:gd name="T69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" h="212">
                  <a:moveTo>
                    <a:pt x="143" y="6"/>
                  </a:moveTo>
                  <a:lnTo>
                    <a:pt x="143" y="6"/>
                  </a:lnTo>
                  <a:lnTo>
                    <a:pt x="154" y="11"/>
                  </a:lnTo>
                  <a:lnTo>
                    <a:pt x="163" y="15"/>
                  </a:lnTo>
                  <a:lnTo>
                    <a:pt x="171" y="22"/>
                  </a:lnTo>
                  <a:lnTo>
                    <a:pt x="179" y="28"/>
                  </a:lnTo>
                  <a:lnTo>
                    <a:pt x="186" y="35"/>
                  </a:lnTo>
                  <a:lnTo>
                    <a:pt x="193" y="43"/>
                  </a:lnTo>
                  <a:lnTo>
                    <a:pt x="198" y="53"/>
                  </a:lnTo>
                  <a:lnTo>
                    <a:pt x="204" y="61"/>
                  </a:lnTo>
                  <a:lnTo>
                    <a:pt x="208" y="70"/>
                  </a:lnTo>
                  <a:lnTo>
                    <a:pt x="210" y="81"/>
                  </a:lnTo>
                  <a:lnTo>
                    <a:pt x="212" y="91"/>
                  </a:lnTo>
                  <a:lnTo>
                    <a:pt x="213" y="101"/>
                  </a:lnTo>
                  <a:lnTo>
                    <a:pt x="213" y="111"/>
                  </a:lnTo>
                  <a:lnTo>
                    <a:pt x="212" y="122"/>
                  </a:lnTo>
                  <a:lnTo>
                    <a:pt x="210" y="132"/>
                  </a:lnTo>
                  <a:lnTo>
                    <a:pt x="206" y="143"/>
                  </a:lnTo>
                  <a:lnTo>
                    <a:pt x="206" y="143"/>
                  </a:lnTo>
                  <a:lnTo>
                    <a:pt x="202" y="153"/>
                  </a:lnTo>
                  <a:lnTo>
                    <a:pt x="197" y="162"/>
                  </a:lnTo>
                  <a:lnTo>
                    <a:pt x="192" y="170"/>
                  </a:lnTo>
                  <a:lnTo>
                    <a:pt x="185" y="178"/>
                  </a:lnTo>
                  <a:lnTo>
                    <a:pt x="178" y="186"/>
                  </a:lnTo>
                  <a:lnTo>
                    <a:pt x="170" y="192"/>
                  </a:lnTo>
                  <a:lnTo>
                    <a:pt x="160" y="199"/>
                  </a:lnTo>
                  <a:lnTo>
                    <a:pt x="152" y="203"/>
                  </a:lnTo>
                  <a:lnTo>
                    <a:pt x="143" y="207"/>
                  </a:lnTo>
                  <a:lnTo>
                    <a:pt x="132" y="209"/>
                  </a:lnTo>
                  <a:lnTo>
                    <a:pt x="123" y="212"/>
                  </a:lnTo>
                  <a:lnTo>
                    <a:pt x="112" y="212"/>
                  </a:lnTo>
                  <a:lnTo>
                    <a:pt x="101" y="212"/>
                  </a:lnTo>
                  <a:lnTo>
                    <a:pt x="92" y="212"/>
                  </a:lnTo>
                  <a:lnTo>
                    <a:pt x="81" y="209"/>
                  </a:lnTo>
                  <a:lnTo>
                    <a:pt x="70" y="207"/>
                  </a:lnTo>
                  <a:lnTo>
                    <a:pt x="70" y="207"/>
                  </a:lnTo>
                  <a:lnTo>
                    <a:pt x="61" y="203"/>
                  </a:lnTo>
                  <a:lnTo>
                    <a:pt x="51" y="197"/>
                  </a:lnTo>
                  <a:lnTo>
                    <a:pt x="42" y="190"/>
                  </a:lnTo>
                  <a:lnTo>
                    <a:pt x="34" y="184"/>
                  </a:lnTo>
                  <a:lnTo>
                    <a:pt x="27" y="177"/>
                  </a:lnTo>
                  <a:lnTo>
                    <a:pt x="20" y="169"/>
                  </a:lnTo>
                  <a:lnTo>
                    <a:pt x="15" y="161"/>
                  </a:lnTo>
                  <a:lnTo>
                    <a:pt x="11" y="151"/>
                  </a:lnTo>
                  <a:lnTo>
                    <a:pt x="7" y="142"/>
                  </a:lnTo>
                  <a:lnTo>
                    <a:pt x="4" y="132"/>
                  </a:lnTo>
                  <a:lnTo>
                    <a:pt x="1" y="122"/>
                  </a:lnTo>
                  <a:lnTo>
                    <a:pt x="0" y="112"/>
                  </a:lnTo>
                  <a:lnTo>
                    <a:pt x="0" y="101"/>
                  </a:lnTo>
                  <a:lnTo>
                    <a:pt x="1" y="91"/>
                  </a:lnTo>
                  <a:lnTo>
                    <a:pt x="4" y="80"/>
                  </a:lnTo>
                  <a:lnTo>
                    <a:pt x="7" y="70"/>
                  </a:lnTo>
                  <a:lnTo>
                    <a:pt x="7" y="70"/>
                  </a:lnTo>
                  <a:lnTo>
                    <a:pt x="11" y="60"/>
                  </a:lnTo>
                  <a:lnTo>
                    <a:pt x="16" y="50"/>
                  </a:lnTo>
                  <a:lnTo>
                    <a:pt x="21" y="42"/>
                  </a:lnTo>
                  <a:lnTo>
                    <a:pt x="28" y="34"/>
                  </a:lnTo>
                  <a:lnTo>
                    <a:pt x="36" y="27"/>
                  </a:lnTo>
                  <a:lnTo>
                    <a:pt x="44" y="20"/>
                  </a:lnTo>
                  <a:lnTo>
                    <a:pt x="52" y="15"/>
                  </a:lnTo>
                  <a:lnTo>
                    <a:pt x="62" y="10"/>
                  </a:lnTo>
                  <a:lnTo>
                    <a:pt x="71" y="6"/>
                  </a:lnTo>
                  <a:lnTo>
                    <a:pt x="81" y="3"/>
                  </a:lnTo>
                  <a:lnTo>
                    <a:pt x="92" y="1"/>
                  </a:lnTo>
                  <a:lnTo>
                    <a:pt x="101" y="0"/>
                  </a:lnTo>
                  <a:lnTo>
                    <a:pt x="112" y="0"/>
                  </a:lnTo>
                  <a:lnTo>
                    <a:pt x="123" y="1"/>
                  </a:lnTo>
                  <a:lnTo>
                    <a:pt x="133" y="3"/>
                  </a:lnTo>
                  <a:lnTo>
                    <a:pt x="143" y="6"/>
                  </a:lnTo>
                  <a:lnTo>
                    <a:pt x="143" y="6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702"/>
            <p:cNvSpPr>
              <a:spLocks/>
            </p:cNvSpPr>
            <p:nvPr/>
          </p:nvSpPr>
          <p:spPr bwMode="auto">
            <a:xfrm>
              <a:off x="2041250" y="1531368"/>
              <a:ext cx="182124" cy="182124"/>
            </a:xfrm>
            <a:custGeom>
              <a:avLst/>
              <a:gdLst>
                <a:gd name="T0" fmla="*/ 100 w 150"/>
                <a:gd name="T1" fmla="*/ 4 h 150"/>
                <a:gd name="T2" fmla="*/ 100 w 150"/>
                <a:gd name="T3" fmla="*/ 4 h 150"/>
                <a:gd name="T4" fmla="*/ 114 w 150"/>
                <a:gd name="T5" fmla="*/ 11 h 150"/>
                <a:gd name="T6" fmla="*/ 126 w 150"/>
                <a:gd name="T7" fmla="*/ 20 h 150"/>
                <a:gd name="T8" fmla="*/ 135 w 150"/>
                <a:gd name="T9" fmla="*/ 31 h 150"/>
                <a:gd name="T10" fmla="*/ 143 w 150"/>
                <a:gd name="T11" fmla="*/ 43 h 150"/>
                <a:gd name="T12" fmla="*/ 147 w 150"/>
                <a:gd name="T13" fmla="*/ 57 h 150"/>
                <a:gd name="T14" fmla="*/ 150 w 150"/>
                <a:gd name="T15" fmla="*/ 72 h 150"/>
                <a:gd name="T16" fmla="*/ 149 w 150"/>
                <a:gd name="T17" fmla="*/ 87 h 150"/>
                <a:gd name="T18" fmla="*/ 146 w 150"/>
                <a:gd name="T19" fmla="*/ 101 h 150"/>
                <a:gd name="T20" fmla="*/ 146 w 150"/>
                <a:gd name="T21" fmla="*/ 101 h 150"/>
                <a:gd name="T22" fmla="*/ 139 w 150"/>
                <a:gd name="T23" fmla="*/ 115 h 150"/>
                <a:gd name="T24" fmla="*/ 130 w 150"/>
                <a:gd name="T25" fmla="*/ 127 h 150"/>
                <a:gd name="T26" fmla="*/ 119 w 150"/>
                <a:gd name="T27" fmla="*/ 137 h 150"/>
                <a:gd name="T28" fmla="*/ 107 w 150"/>
                <a:gd name="T29" fmla="*/ 143 h 150"/>
                <a:gd name="T30" fmla="*/ 93 w 150"/>
                <a:gd name="T31" fmla="*/ 149 h 150"/>
                <a:gd name="T32" fmla="*/ 79 w 150"/>
                <a:gd name="T33" fmla="*/ 150 h 150"/>
                <a:gd name="T34" fmla="*/ 64 w 150"/>
                <a:gd name="T35" fmla="*/ 150 h 150"/>
                <a:gd name="T36" fmla="*/ 49 w 150"/>
                <a:gd name="T37" fmla="*/ 146 h 150"/>
                <a:gd name="T38" fmla="*/ 49 w 150"/>
                <a:gd name="T39" fmla="*/ 146 h 150"/>
                <a:gd name="T40" fmla="*/ 35 w 150"/>
                <a:gd name="T41" fmla="*/ 139 h 150"/>
                <a:gd name="T42" fmla="*/ 23 w 150"/>
                <a:gd name="T43" fmla="*/ 130 h 150"/>
                <a:gd name="T44" fmla="*/ 14 w 150"/>
                <a:gd name="T45" fmla="*/ 119 h 150"/>
                <a:gd name="T46" fmla="*/ 7 w 150"/>
                <a:gd name="T47" fmla="*/ 107 h 150"/>
                <a:gd name="T48" fmla="*/ 2 w 150"/>
                <a:gd name="T49" fmla="*/ 93 h 150"/>
                <a:gd name="T50" fmla="*/ 0 w 150"/>
                <a:gd name="T51" fmla="*/ 78 h 150"/>
                <a:gd name="T52" fmla="*/ 0 w 150"/>
                <a:gd name="T53" fmla="*/ 64 h 150"/>
                <a:gd name="T54" fmla="*/ 4 w 150"/>
                <a:gd name="T55" fmla="*/ 49 h 150"/>
                <a:gd name="T56" fmla="*/ 4 w 150"/>
                <a:gd name="T57" fmla="*/ 49 h 150"/>
                <a:gd name="T58" fmla="*/ 11 w 150"/>
                <a:gd name="T59" fmla="*/ 35 h 150"/>
                <a:gd name="T60" fmla="*/ 19 w 150"/>
                <a:gd name="T61" fmla="*/ 24 h 150"/>
                <a:gd name="T62" fmla="*/ 30 w 150"/>
                <a:gd name="T63" fmla="*/ 14 h 150"/>
                <a:gd name="T64" fmla="*/ 43 w 150"/>
                <a:gd name="T65" fmla="*/ 7 h 150"/>
                <a:gd name="T66" fmla="*/ 57 w 150"/>
                <a:gd name="T67" fmla="*/ 2 h 150"/>
                <a:gd name="T68" fmla="*/ 70 w 150"/>
                <a:gd name="T69" fmla="*/ 0 h 150"/>
                <a:gd name="T70" fmla="*/ 85 w 150"/>
                <a:gd name="T71" fmla="*/ 0 h 150"/>
                <a:gd name="T72" fmla="*/ 100 w 150"/>
                <a:gd name="T73" fmla="*/ 4 h 150"/>
                <a:gd name="T74" fmla="*/ 100 w 150"/>
                <a:gd name="T75" fmla="*/ 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50">
                  <a:moveTo>
                    <a:pt x="100" y="4"/>
                  </a:moveTo>
                  <a:lnTo>
                    <a:pt x="100" y="4"/>
                  </a:lnTo>
                  <a:lnTo>
                    <a:pt x="114" y="11"/>
                  </a:lnTo>
                  <a:lnTo>
                    <a:pt x="126" y="20"/>
                  </a:lnTo>
                  <a:lnTo>
                    <a:pt x="135" y="31"/>
                  </a:lnTo>
                  <a:lnTo>
                    <a:pt x="143" y="43"/>
                  </a:lnTo>
                  <a:lnTo>
                    <a:pt x="147" y="57"/>
                  </a:lnTo>
                  <a:lnTo>
                    <a:pt x="150" y="72"/>
                  </a:lnTo>
                  <a:lnTo>
                    <a:pt x="149" y="87"/>
                  </a:lnTo>
                  <a:lnTo>
                    <a:pt x="146" y="101"/>
                  </a:lnTo>
                  <a:lnTo>
                    <a:pt x="146" y="101"/>
                  </a:lnTo>
                  <a:lnTo>
                    <a:pt x="139" y="115"/>
                  </a:lnTo>
                  <a:lnTo>
                    <a:pt x="130" y="127"/>
                  </a:lnTo>
                  <a:lnTo>
                    <a:pt x="119" y="137"/>
                  </a:lnTo>
                  <a:lnTo>
                    <a:pt x="107" y="143"/>
                  </a:lnTo>
                  <a:lnTo>
                    <a:pt x="93" y="149"/>
                  </a:lnTo>
                  <a:lnTo>
                    <a:pt x="79" y="150"/>
                  </a:lnTo>
                  <a:lnTo>
                    <a:pt x="64" y="150"/>
                  </a:lnTo>
                  <a:lnTo>
                    <a:pt x="49" y="146"/>
                  </a:lnTo>
                  <a:lnTo>
                    <a:pt x="49" y="146"/>
                  </a:lnTo>
                  <a:lnTo>
                    <a:pt x="35" y="139"/>
                  </a:lnTo>
                  <a:lnTo>
                    <a:pt x="23" y="130"/>
                  </a:lnTo>
                  <a:lnTo>
                    <a:pt x="14" y="119"/>
                  </a:lnTo>
                  <a:lnTo>
                    <a:pt x="7" y="107"/>
                  </a:lnTo>
                  <a:lnTo>
                    <a:pt x="2" y="93"/>
                  </a:lnTo>
                  <a:lnTo>
                    <a:pt x="0" y="78"/>
                  </a:lnTo>
                  <a:lnTo>
                    <a:pt x="0" y="64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11" y="35"/>
                  </a:lnTo>
                  <a:lnTo>
                    <a:pt x="19" y="24"/>
                  </a:lnTo>
                  <a:lnTo>
                    <a:pt x="30" y="14"/>
                  </a:lnTo>
                  <a:lnTo>
                    <a:pt x="43" y="7"/>
                  </a:lnTo>
                  <a:lnTo>
                    <a:pt x="57" y="2"/>
                  </a:lnTo>
                  <a:lnTo>
                    <a:pt x="70" y="0"/>
                  </a:lnTo>
                  <a:lnTo>
                    <a:pt x="85" y="0"/>
                  </a:lnTo>
                  <a:lnTo>
                    <a:pt x="100" y="4"/>
                  </a:lnTo>
                  <a:lnTo>
                    <a:pt x="10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703"/>
            <p:cNvSpPr>
              <a:spLocks/>
            </p:cNvSpPr>
            <p:nvPr/>
          </p:nvSpPr>
          <p:spPr bwMode="auto">
            <a:xfrm>
              <a:off x="2184520" y="790732"/>
              <a:ext cx="686000" cy="360605"/>
            </a:xfrm>
            <a:custGeom>
              <a:avLst/>
              <a:gdLst>
                <a:gd name="T0" fmla="*/ 565 w 565"/>
                <a:gd name="T1" fmla="*/ 69 h 297"/>
                <a:gd name="T2" fmla="*/ 457 w 565"/>
                <a:gd name="T3" fmla="*/ 297 h 297"/>
                <a:gd name="T4" fmla="*/ 118 w 565"/>
                <a:gd name="T5" fmla="*/ 297 h 297"/>
                <a:gd name="T6" fmla="*/ 0 w 565"/>
                <a:gd name="T7" fmla="*/ 84 h 297"/>
                <a:gd name="T8" fmla="*/ 0 w 565"/>
                <a:gd name="T9" fmla="*/ 84 h 297"/>
                <a:gd name="T10" fmla="*/ 9 w 565"/>
                <a:gd name="T11" fmla="*/ 76 h 297"/>
                <a:gd name="T12" fmla="*/ 21 w 565"/>
                <a:gd name="T13" fmla="*/ 67 h 297"/>
                <a:gd name="T14" fmla="*/ 39 w 565"/>
                <a:gd name="T15" fmla="*/ 58 h 297"/>
                <a:gd name="T16" fmla="*/ 60 w 565"/>
                <a:gd name="T17" fmla="*/ 47 h 297"/>
                <a:gd name="T18" fmla="*/ 87 w 565"/>
                <a:gd name="T19" fmla="*/ 35 h 297"/>
                <a:gd name="T20" fmla="*/ 118 w 565"/>
                <a:gd name="T21" fmla="*/ 24 h 297"/>
                <a:gd name="T22" fmla="*/ 154 w 565"/>
                <a:gd name="T23" fmla="*/ 15 h 297"/>
                <a:gd name="T24" fmla="*/ 193 w 565"/>
                <a:gd name="T25" fmla="*/ 7 h 297"/>
                <a:gd name="T26" fmla="*/ 213 w 565"/>
                <a:gd name="T27" fmla="*/ 4 h 297"/>
                <a:gd name="T28" fmla="*/ 235 w 565"/>
                <a:gd name="T29" fmla="*/ 1 h 297"/>
                <a:gd name="T30" fmla="*/ 258 w 565"/>
                <a:gd name="T31" fmla="*/ 0 h 297"/>
                <a:gd name="T32" fmla="*/ 282 w 565"/>
                <a:gd name="T33" fmla="*/ 0 h 297"/>
                <a:gd name="T34" fmla="*/ 306 w 565"/>
                <a:gd name="T35" fmla="*/ 0 h 297"/>
                <a:gd name="T36" fmla="*/ 332 w 565"/>
                <a:gd name="T37" fmla="*/ 3 h 297"/>
                <a:gd name="T38" fmla="*/ 357 w 565"/>
                <a:gd name="T39" fmla="*/ 5 h 297"/>
                <a:gd name="T40" fmla="*/ 386 w 565"/>
                <a:gd name="T41" fmla="*/ 9 h 297"/>
                <a:gd name="T42" fmla="*/ 413 w 565"/>
                <a:gd name="T43" fmla="*/ 15 h 297"/>
                <a:gd name="T44" fmla="*/ 442 w 565"/>
                <a:gd name="T45" fmla="*/ 23 h 297"/>
                <a:gd name="T46" fmla="*/ 472 w 565"/>
                <a:gd name="T47" fmla="*/ 31 h 297"/>
                <a:gd name="T48" fmla="*/ 502 w 565"/>
                <a:gd name="T49" fmla="*/ 42 h 297"/>
                <a:gd name="T50" fmla="*/ 533 w 565"/>
                <a:gd name="T51" fmla="*/ 55 h 297"/>
                <a:gd name="T52" fmla="*/ 565 w 565"/>
                <a:gd name="T53" fmla="*/ 69 h 297"/>
                <a:gd name="T54" fmla="*/ 565 w 565"/>
                <a:gd name="T55" fmla="*/ 6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5" h="297">
                  <a:moveTo>
                    <a:pt x="565" y="69"/>
                  </a:moveTo>
                  <a:lnTo>
                    <a:pt x="457" y="297"/>
                  </a:lnTo>
                  <a:lnTo>
                    <a:pt x="118" y="297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9" y="76"/>
                  </a:lnTo>
                  <a:lnTo>
                    <a:pt x="21" y="67"/>
                  </a:lnTo>
                  <a:lnTo>
                    <a:pt x="39" y="58"/>
                  </a:lnTo>
                  <a:lnTo>
                    <a:pt x="60" y="47"/>
                  </a:lnTo>
                  <a:lnTo>
                    <a:pt x="87" y="35"/>
                  </a:lnTo>
                  <a:lnTo>
                    <a:pt x="118" y="24"/>
                  </a:lnTo>
                  <a:lnTo>
                    <a:pt x="154" y="15"/>
                  </a:lnTo>
                  <a:lnTo>
                    <a:pt x="193" y="7"/>
                  </a:lnTo>
                  <a:lnTo>
                    <a:pt x="213" y="4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0"/>
                  </a:lnTo>
                  <a:lnTo>
                    <a:pt x="306" y="0"/>
                  </a:lnTo>
                  <a:lnTo>
                    <a:pt x="332" y="3"/>
                  </a:lnTo>
                  <a:lnTo>
                    <a:pt x="357" y="5"/>
                  </a:lnTo>
                  <a:lnTo>
                    <a:pt x="386" y="9"/>
                  </a:lnTo>
                  <a:lnTo>
                    <a:pt x="413" y="15"/>
                  </a:lnTo>
                  <a:lnTo>
                    <a:pt x="442" y="23"/>
                  </a:lnTo>
                  <a:lnTo>
                    <a:pt x="472" y="31"/>
                  </a:lnTo>
                  <a:lnTo>
                    <a:pt x="502" y="42"/>
                  </a:lnTo>
                  <a:lnTo>
                    <a:pt x="533" y="55"/>
                  </a:lnTo>
                  <a:lnTo>
                    <a:pt x="565" y="69"/>
                  </a:lnTo>
                  <a:lnTo>
                    <a:pt x="565" y="69"/>
                  </a:lnTo>
                  <a:close/>
                </a:path>
              </a:pathLst>
            </a:custGeom>
            <a:solidFill>
              <a:srgbClr val="DAD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Freeform 704"/>
            <p:cNvSpPr>
              <a:spLocks/>
            </p:cNvSpPr>
            <p:nvPr/>
          </p:nvSpPr>
          <p:spPr bwMode="auto">
            <a:xfrm>
              <a:off x="2451635" y="790732"/>
              <a:ext cx="150556" cy="360605"/>
            </a:xfrm>
            <a:custGeom>
              <a:avLst/>
              <a:gdLst>
                <a:gd name="T0" fmla="*/ 27 w 124"/>
                <a:gd name="T1" fmla="*/ 0 h 297"/>
                <a:gd name="T2" fmla="*/ 0 w 124"/>
                <a:gd name="T3" fmla="*/ 235 h 297"/>
                <a:gd name="T4" fmla="*/ 62 w 124"/>
                <a:gd name="T5" fmla="*/ 297 h 297"/>
                <a:gd name="T6" fmla="*/ 124 w 124"/>
                <a:gd name="T7" fmla="*/ 235 h 297"/>
                <a:gd name="T8" fmla="*/ 92 w 124"/>
                <a:gd name="T9" fmla="*/ 0 h 297"/>
                <a:gd name="T10" fmla="*/ 27 w 124"/>
                <a:gd name="T1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297">
                  <a:moveTo>
                    <a:pt x="27" y="0"/>
                  </a:moveTo>
                  <a:lnTo>
                    <a:pt x="0" y="235"/>
                  </a:lnTo>
                  <a:lnTo>
                    <a:pt x="62" y="297"/>
                  </a:lnTo>
                  <a:lnTo>
                    <a:pt x="124" y="235"/>
                  </a:lnTo>
                  <a:lnTo>
                    <a:pt x="9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858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9" name="Freeform 705"/>
            <p:cNvSpPr>
              <a:spLocks/>
            </p:cNvSpPr>
            <p:nvPr/>
          </p:nvSpPr>
          <p:spPr bwMode="auto">
            <a:xfrm>
              <a:off x="2303508" y="420413"/>
              <a:ext cx="483235" cy="567012"/>
            </a:xfrm>
            <a:custGeom>
              <a:avLst/>
              <a:gdLst>
                <a:gd name="T0" fmla="*/ 126 w 398"/>
                <a:gd name="T1" fmla="*/ 447 h 467"/>
                <a:gd name="T2" fmla="*/ 124 w 398"/>
                <a:gd name="T3" fmla="*/ 443 h 467"/>
                <a:gd name="T4" fmla="*/ 151 w 398"/>
                <a:gd name="T5" fmla="*/ 449 h 467"/>
                <a:gd name="T6" fmla="*/ 187 w 398"/>
                <a:gd name="T7" fmla="*/ 460 h 467"/>
                <a:gd name="T8" fmla="*/ 230 w 398"/>
                <a:gd name="T9" fmla="*/ 467 h 467"/>
                <a:gd name="T10" fmla="*/ 265 w 398"/>
                <a:gd name="T11" fmla="*/ 466 h 467"/>
                <a:gd name="T12" fmla="*/ 289 w 398"/>
                <a:gd name="T13" fmla="*/ 460 h 467"/>
                <a:gd name="T14" fmla="*/ 312 w 398"/>
                <a:gd name="T15" fmla="*/ 449 h 467"/>
                <a:gd name="T16" fmla="*/ 334 w 398"/>
                <a:gd name="T17" fmla="*/ 433 h 467"/>
                <a:gd name="T18" fmla="*/ 354 w 398"/>
                <a:gd name="T19" fmla="*/ 410 h 467"/>
                <a:gd name="T20" fmla="*/ 371 w 398"/>
                <a:gd name="T21" fmla="*/ 381 h 467"/>
                <a:gd name="T22" fmla="*/ 386 w 398"/>
                <a:gd name="T23" fmla="*/ 343 h 467"/>
                <a:gd name="T24" fmla="*/ 392 w 398"/>
                <a:gd name="T25" fmla="*/ 321 h 467"/>
                <a:gd name="T26" fmla="*/ 397 w 398"/>
                <a:gd name="T27" fmla="*/ 286 h 467"/>
                <a:gd name="T28" fmla="*/ 398 w 398"/>
                <a:gd name="T29" fmla="*/ 244 h 467"/>
                <a:gd name="T30" fmla="*/ 396 w 398"/>
                <a:gd name="T31" fmla="*/ 200 h 467"/>
                <a:gd name="T32" fmla="*/ 386 w 398"/>
                <a:gd name="T33" fmla="*/ 154 h 467"/>
                <a:gd name="T34" fmla="*/ 384 w 398"/>
                <a:gd name="T35" fmla="*/ 140 h 467"/>
                <a:gd name="T36" fmla="*/ 380 w 398"/>
                <a:gd name="T37" fmla="*/ 127 h 467"/>
                <a:gd name="T38" fmla="*/ 361 w 398"/>
                <a:gd name="T39" fmla="*/ 85 h 467"/>
                <a:gd name="T40" fmla="*/ 344 w 398"/>
                <a:gd name="T41" fmla="*/ 61 h 467"/>
                <a:gd name="T42" fmla="*/ 338 w 398"/>
                <a:gd name="T43" fmla="*/ 55 h 467"/>
                <a:gd name="T44" fmla="*/ 324 w 398"/>
                <a:gd name="T45" fmla="*/ 48 h 467"/>
                <a:gd name="T46" fmla="*/ 305 w 398"/>
                <a:gd name="T47" fmla="*/ 34 h 467"/>
                <a:gd name="T48" fmla="*/ 284 w 398"/>
                <a:gd name="T49" fmla="*/ 21 h 467"/>
                <a:gd name="T50" fmla="*/ 246 w 398"/>
                <a:gd name="T51" fmla="*/ 7 h 467"/>
                <a:gd name="T52" fmla="*/ 208 w 398"/>
                <a:gd name="T53" fmla="*/ 1 h 467"/>
                <a:gd name="T54" fmla="*/ 170 w 398"/>
                <a:gd name="T55" fmla="*/ 3 h 467"/>
                <a:gd name="T56" fmla="*/ 134 w 398"/>
                <a:gd name="T57" fmla="*/ 11 h 467"/>
                <a:gd name="T58" fmla="*/ 100 w 398"/>
                <a:gd name="T59" fmla="*/ 26 h 467"/>
                <a:gd name="T60" fmla="*/ 69 w 398"/>
                <a:gd name="T61" fmla="*/ 47 h 467"/>
                <a:gd name="T62" fmla="*/ 42 w 398"/>
                <a:gd name="T63" fmla="*/ 75 h 467"/>
                <a:gd name="T64" fmla="*/ 20 w 398"/>
                <a:gd name="T65" fmla="*/ 109 h 467"/>
                <a:gd name="T66" fmla="*/ 14 w 398"/>
                <a:gd name="T67" fmla="*/ 124 h 467"/>
                <a:gd name="T68" fmla="*/ 4 w 398"/>
                <a:gd name="T69" fmla="*/ 155 h 467"/>
                <a:gd name="T70" fmla="*/ 0 w 398"/>
                <a:gd name="T71" fmla="*/ 188 h 467"/>
                <a:gd name="T72" fmla="*/ 2 w 398"/>
                <a:gd name="T73" fmla="*/ 219 h 467"/>
                <a:gd name="T74" fmla="*/ 4 w 398"/>
                <a:gd name="T75" fmla="*/ 233 h 467"/>
                <a:gd name="T76" fmla="*/ 10 w 398"/>
                <a:gd name="T77" fmla="*/ 294 h 467"/>
                <a:gd name="T78" fmla="*/ 23 w 398"/>
                <a:gd name="T79" fmla="*/ 343 h 467"/>
                <a:gd name="T80" fmla="*/ 43 w 398"/>
                <a:gd name="T81" fmla="*/ 379 h 467"/>
                <a:gd name="T82" fmla="*/ 65 w 398"/>
                <a:gd name="T83" fmla="*/ 408 h 467"/>
                <a:gd name="T84" fmla="*/ 88 w 398"/>
                <a:gd name="T85" fmla="*/ 426 h 467"/>
                <a:gd name="T86" fmla="*/ 107 w 398"/>
                <a:gd name="T87" fmla="*/ 439 h 467"/>
                <a:gd name="T88" fmla="*/ 126 w 398"/>
                <a:gd name="T89" fmla="*/ 44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8" h="467">
                  <a:moveTo>
                    <a:pt x="126" y="447"/>
                  </a:moveTo>
                  <a:lnTo>
                    <a:pt x="126" y="447"/>
                  </a:lnTo>
                  <a:lnTo>
                    <a:pt x="124" y="444"/>
                  </a:lnTo>
                  <a:lnTo>
                    <a:pt x="124" y="443"/>
                  </a:lnTo>
                  <a:lnTo>
                    <a:pt x="130" y="443"/>
                  </a:lnTo>
                  <a:lnTo>
                    <a:pt x="151" y="449"/>
                  </a:lnTo>
                  <a:lnTo>
                    <a:pt x="168" y="455"/>
                  </a:lnTo>
                  <a:lnTo>
                    <a:pt x="187" y="460"/>
                  </a:lnTo>
                  <a:lnTo>
                    <a:pt x="207" y="464"/>
                  </a:lnTo>
                  <a:lnTo>
                    <a:pt x="230" y="467"/>
                  </a:lnTo>
                  <a:lnTo>
                    <a:pt x="253" y="467"/>
                  </a:lnTo>
                  <a:lnTo>
                    <a:pt x="265" y="466"/>
                  </a:lnTo>
                  <a:lnTo>
                    <a:pt x="277" y="463"/>
                  </a:lnTo>
                  <a:lnTo>
                    <a:pt x="289" y="460"/>
                  </a:lnTo>
                  <a:lnTo>
                    <a:pt x="300" y="455"/>
                  </a:lnTo>
                  <a:lnTo>
                    <a:pt x="312" y="449"/>
                  </a:lnTo>
                  <a:lnTo>
                    <a:pt x="323" y="441"/>
                  </a:lnTo>
                  <a:lnTo>
                    <a:pt x="334" y="433"/>
                  </a:lnTo>
                  <a:lnTo>
                    <a:pt x="344" y="422"/>
                  </a:lnTo>
                  <a:lnTo>
                    <a:pt x="354" y="410"/>
                  </a:lnTo>
                  <a:lnTo>
                    <a:pt x="363" y="397"/>
                  </a:lnTo>
                  <a:lnTo>
                    <a:pt x="371" y="381"/>
                  </a:lnTo>
                  <a:lnTo>
                    <a:pt x="380" y="363"/>
                  </a:lnTo>
                  <a:lnTo>
                    <a:pt x="386" y="343"/>
                  </a:lnTo>
                  <a:lnTo>
                    <a:pt x="392" y="321"/>
                  </a:lnTo>
                  <a:lnTo>
                    <a:pt x="392" y="321"/>
                  </a:lnTo>
                  <a:lnTo>
                    <a:pt x="394" y="305"/>
                  </a:lnTo>
                  <a:lnTo>
                    <a:pt x="397" y="286"/>
                  </a:lnTo>
                  <a:lnTo>
                    <a:pt x="398" y="266"/>
                  </a:lnTo>
                  <a:lnTo>
                    <a:pt x="398" y="244"/>
                  </a:lnTo>
                  <a:lnTo>
                    <a:pt x="397" y="223"/>
                  </a:lnTo>
                  <a:lnTo>
                    <a:pt x="396" y="200"/>
                  </a:lnTo>
                  <a:lnTo>
                    <a:pt x="392" y="177"/>
                  </a:lnTo>
                  <a:lnTo>
                    <a:pt x="386" y="154"/>
                  </a:lnTo>
                  <a:lnTo>
                    <a:pt x="386" y="154"/>
                  </a:lnTo>
                  <a:lnTo>
                    <a:pt x="384" y="140"/>
                  </a:lnTo>
                  <a:lnTo>
                    <a:pt x="380" y="127"/>
                  </a:lnTo>
                  <a:lnTo>
                    <a:pt x="380" y="127"/>
                  </a:lnTo>
                  <a:lnTo>
                    <a:pt x="370" y="104"/>
                  </a:lnTo>
                  <a:lnTo>
                    <a:pt x="361" y="85"/>
                  </a:lnTo>
                  <a:lnTo>
                    <a:pt x="350" y="67"/>
                  </a:lnTo>
                  <a:lnTo>
                    <a:pt x="344" y="61"/>
                  </a:lnTo>
                  <a:lnTo>
                    <a:pt x="338" y="55"/>
                  </a:lnTo>
                  <a:lnTo>
                    <a:pt x="338" y="55"/>
                  </a:lnTo>
                  <a:lnTo>
                    <a:pt x="331" y="51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05" y="34"/>
                  </a:lnTo>
                  <a:lnTo>
                    <a:pt x="284" y="21"/>
                  </a:lnTo>
                  <a:lnTo>
                    <a:pt x="284" y="21"/>
                  </a:lnTo>
                  <a:lnTo>
                    <a:pt x="265" y="13"/>
                  </a:lnTo>
                  <a:lnTo>
                    <a:pt x="246" y="7"/>
                  </a:lnTo>
                  <a:lnTo>
                    <a:pt x="227" y="3"/>
                  </a:lnTo>
                  <a:lnTo>
                    <a:pt x="208" y="1"/>
                  </a:lnTo>
                  <a:lnTo>
                    <a:pt x="189" y="0"/>
                  </a:lnTo>
                  <a:lnTo>
                    <a:pt x="170" y="3"/>
                  </a:lnTo>
                  <a:lnTo>
                    <a:pt x="151" y="5"/>
                  </a:lnTo>
                  <a:lnTo>
                    <a:pt x="134" y="11"/>
                  </a:lnTo>
                  <a:lnTo>
                    <a:pt x="116" y="17"/>
                  </a:lnTo>
                  <a:lnTo>
                    <a:pt x="100" y="26"/>
                  </a:lnTo>
                  <a:lnTo>
                    <a:pt x="84" y="36"/>
                  </a:lnTo>
                  <a:lnTo>
                    <a:pt x="69" y="47"/>
                  </a:lnTo>
                  <a:lnTo>
                    <a:pt x="54" y="61"/>
                  </a:lnTo>
                  <a:lnTo>
                    <a:pt x="42" y="75"/>
                  </a:lnTo>
                  <a:lnTo>
                    <a:pt x="31" y="92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14" y="124"/>
                  </a:lnTo>
                  <a:lnTo>
                    <a:pt x="8" y="139"/>
                  </a:lnTo>
                  <a:lnTo>
                    <a:pt x="4" y="155"/>
                  </a:lnTo>
                  <a:lnTo>
                    <a:pt x="2" y="171"/>
                  </a:lnTo>
                  <a:lnTo>
                    <a:pt x="0" y="188"/>
                  </a:lnTo>
                  <a:lnTo>
                    <a:pt x="0" y="202"/>
                  </a:lnTo>
                  <a:lnTo>
                    <a:pt x="2" y="219"/>
                  </a:lnTo>
                  <a:lnTo>
                    <a:pt x="4" y="233"/>
                  </a:lnTo>
                  <a:lnTo>
                    <a:pt x="4" y="233"/>
                  </a:lnTo>
                  <a:lnTo>
                    <a:pt x="6" y="266"/>
                  </a:lnTo>
                  <a:lnTo>
                    <a:pt x="10" y="294"/>
                  </a:lnTo>
                  <a:lnTo>
                    <a:pt x="15" y="320"/>
                  </a:lnTo>
                  <a:lnTo>
                    <a:pt x="23" y="343"/>
                  </a:lnTo>
                  <a:lnTo>
                    <a:pt x="33" y="363"/>
                  </a:lnTo>
                  <a:lnTo>
                    <a:pt x="43" y="379"/>
                  </a:lnTo>
                  <a:lnTo>
                    <a:pt x="54" y="394"/>
                  </a:lnTo>
                  <a:lnTo>
                    <a:pt x="65" y="408"/>
                  </a:lnTo>
                  <a:lnTo>
                    <a:pt x="76" y="418"/>
                  </a:lnTo>
                  <a:lnTo>
                    <a:pt x="88" y="426"/>
                  </a:lnTo>
                  <a:lnTo>
                    <a:pt x="97" y="433"/>
                  </a:lnTo>
                  <a:lnTo>
                    <a:pt x="107" y="439"/>
                  </a:lnTo>
                  <a:lnTo>
                    <a:pt x="120" y="444"/>
                  </a:lnTo>
                  <a:lnTo>
                    <a:pt x="126" y="447"/>
                  </a:lnTo>
                  <a:lnTo>
                    <a:pt x="126" y="447"/>
                  </a:lnTo>
                  <a:close/>
                </a:path>
              </a:pathLst>
            </a:custGeom>
            <a:solidFill>
              <a:srgbClr val="F59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0" name="Freeform 706"/>
            <p:cNvSpPr>
              <a:spLocks/>
            </p:cNvSpPr>
            <p:nvPr/>
          </p:nvSpPr>
          <p:spPr bwMode="auto">
            <a:xfrm>
              <a:off x="2399427" y="529687"/>
              <a:ext cx="241618" cy="383674"/>
            </a:xfrm>
            <a:custGeom>
              <a:avLst/>
              <a:gdLst>
                <a:gd name="T0" fmla="*/ 182 w 199"/>
                <a:gd name="T1" fmla="*/ 308 h 316"/>
                <a:gd name="T2" fmla="*/ 130 w 199"/>
                <a:gd name="T3" fmla="*/ 278 h 316"/>
                <a:gd name="T4" fmla="*/ 83 w 199"/>
                <a:gd name="T5" fmla="*/ 238 h 316"/>
                <a:gd name="T6" fmla="*/ 63 w 199"/>
                <a:gd name="T7" fmla="*/ 197 h 316"/>
                <a:gd name="T8" fmla="*/ 108 w 199"/>
                <a:gd name="T9" fmla="*/ 223 h 316"/>
                <a:gd name="T10" fmla="*/ 143 w 199"/>
                <a:gd name="T11" fmla="*/ 235 h 316"/>
                <a:gd name="T12" fmla="*/ 156 w 199"/>
                <a:gd name="T13" fmla="*/ 235 h 316"/>
                <a:gd name="T14" fmla="*/ 156 w 199"/>
                <a:gd name="T15" fmla="*/ 234 h 316"/>
                <a:gd name="T16" fmla="*/ 120 w 199"/>
                <a:gd name="T17" fmla="*/ 223 h 316"/>
                <a:gd name="T18" fmla="*/ 62 w 199"/>
                <a:gd name="T19" fmla="*/ 193 h 316"/>
                <a:gd name="T20" fmla="*/ 52 w 199"/>
                <a:gd name="T21" fmla="*/ 154 h 316"/>
                <a:gd name="T22" fmla="*/ 102 w 199"/>
                <a:gd name="T23" fmla="*/ 169 h 316"/>
                <a:gd name="T24" fmla="*/ 153 w 199"/>
                <a:gd name="T25" fmla="*/ 176 h 316"/>
                <a:gd name="T26" fmla="*/ 155 w 199"/>
                <a:gd name="T27" fmla="*/ 174 h 316"/>
                <a:gd name="T28" fmla="*/ 76 w 199"/>
                <a:gd name="T29" fmla="*/ 161 h 316"/>
                <a:gd name="T30" fmla="*/ 52 w 199"/>
                <a:gd name="T31" fmla="*/ 152 h 316"/>
                <a:gd name="T32" fmla="*/ 66 w 199"/>
                <a:gd name="T33" fmla="*/ 130 h 316"/>
                <a:gd name="T34" fmla="*/ 82 w 199"/>
                <a:gd name="T35" fmla="*/ 123 h 316"/>
                <a:gd name="T36" fmla="*/ 82 w 199"/>
                <a:gd name="T37" fmla="*/ 122 h 316"/>
                <a:gd name="T38" fmla="*/ 48 w 199"/>
                <a:gd name="T39" fmla="*/ 131 h 316"/>
                <a:gd name="T40" fmla="*/ 45 w 199"/>
                <a:gd name="T41" fmla="*/ 116 h 316"/>
                <a:gd name="T42" fmla="*/ 87 w 199"/>
                <a:gd name="T43" fmla="*/ 73 h 316"/>
                <a:gd name="T44" fmla="*/ 86 w 199"/>
                <a:gd name="T45" fmla="*/ 72 h 316"/>
                <a:gd name="T46" fmla="*/ 56 w 199"/>
                <a:gd name="T47" fmla="*/ 106 h 316"/>
                <a:gd name="T48" fmla="*/ 39 w 199"/>
                <a:gd name="T49" fmla="*/ 71 h 316"/>
                <a:gd name="T50" fmla="*/ 33 w 199"/>
                <a:gd name="T51" fmla="*/ 0 h 316"/>
                <a:gd name="T52" fmla="*/ 37 w 199"/>
                <a:gd name="T53" fmla="*/ 62 h 316"/>
                <a:gd name="T54" fmla="*/ 35 w 199"/>
                <a:gd name="T55" fmla="*/ 80 h 316"/>
                <a:gd name="T56" fmla="*/ 14 w 199"/>
                <a:gd name="T57" fmla="*/ 64 h 316"/>
                <a:gd name="T58" fmla="*/ 27 w 199"/>
                <a:gd name="T59" fmla="*/ 76 h 316"/>
                <a:gd name="T60" fmla="*/ 39 w 199"/>
                <a:gd name="T61" fmla="*/ 83 h 316"/>
                <a:gd name="T62" fmla="*/ 44 w 199"/>
                <a:gd name="T63" fmla="*/ 134 h 316"/>
                <a:gd name="T64" fmla="*/ 47 w 199"/>
                <a:gd name="T65" fmla="*/ 183 h 316"/>
                <a:gd name="T66" fmla="*/ 14 w 199"/>
                <a:gd name="T67" fmla="*/ 199 h 316"/>
                <a:gd name="T68" fmla="*/ 0 w 199"/>
                <a:gd name="T69" fmla="*/ 206 h 316"/>
                <a:gd name="T70" fmla="*/ 1 w 199"/>
                <a:gd name="T71" fmla="*/ 206 h 316"/>
                <a:gd name="T72" fmla="*/ 36 w 199"/>
                <a:gd name="T73" fmla="*/ 195 h 316"/>
                <a:gd name="T74" fmla="*/ 54 w 199"/>
                <a:gd name="T75" fmla="*/ 180 h 316"/>
                <a:gd name="T76" fmla="*/ 60 w 199"/>
                <a:gd name="T77" fmla="*/ 211 h 316"/>
                <a:gd name="T78" fmla="*/ 35 w 199"/>
                <a:gd name="T79" fmla="*/ 239 h 316"/>
                <a:gd name="T80" fmla="*/ 25 w 199"/>
                <a:gd name="T81" fmla="*/ 247 h 316"/>
                <a:gd name="T82" fmla="*/ 36 w 199"/>
                <a:gd name="T83" fmla="*/ 241 h 316"/>
                <a:gd name="T84" fmla="*/ 62 w 199"/>
                <a:gd name="T85" fmla="*/ 214 h 316"/>
                <a:gd name="T86" fmla="*/ 68 w 199"/>
                <a:gd name="T87" fmla="*/ 238 h 316"/>
                <a:gd name="T88" fmla="*/ 58 w 199"/>
                <a:gd name="T89" fmla="*/ 269 h 316"/>
                <a:gd name="T90" fmla="*/ 43 w 199"/>
                <a:gd name="T91" fmla="*/ 293 h 316"/>
                <a:gd name="T92" fmla="*/ 44 w 199"/>
                <a:gd name="T93" fmla="*/ 295 h 316"/>
                <a:gd name="T94" fmla="*/ 66 w 199"/>
                <a:gd name="T95" fmla="*/ 257 h 316"/>
                <a:gd name="T96" fmla="*/ 82 w 199"/>
                <a:gd name="T97" fmla="*/ 270 h 316"/>
                <a:gd name="T98" fmla="*/ 99 w 199"/>
                <a:gd name="T99" fmla="*/ 293 h 316"/>
                <a:gd name="T100" fmla="*/ 85 w 199"/>
                <a:gd name="T101" fmla="*/ 264 h 316"/>
                <a:gd name="T102" fmla="*/ 83 w 199"/>
                <a:gd name="T103" fmla="*/ 242 h 316"/>
                <a:gd name="T104" fmla="*/ 120 w 199"/>
                <a:gd name="T105" fmla="*/ 272 h 316"/>
                <a:gd name="T106" fmla="*/ 176 w 199"/>
                <a:gd name="T107" fmla="*/ 309 h 316"/>
                <a:gd name="T108" fmla="*/ 197 w 199"/>
                <a:gd name="T109" fmla="*/ 316 h 316"/>
                <a:gd name="T110" fmla="*/ 198 w 199"/>
                <a:gd name="T111" fmla="*/ 31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9" h="316">
                  <a:moveTo>
                    <a:pt x="198" y="315"/>
                  </a:moveTo>
                  <a:lnTo>
                    <a:pt x="198" y="315"/>
                  </a:lnTo>
                  <a:lnTo>
                    <a:pt x="182" y="308"/>
                  </a:lnTo>
                  <a:lnTo>
                    <a:pt x="164" y="299"/>
                  </a:lnTo>
                  <a:lnTo>
                    <a:pt x="147" y="289"/>
                  </a:lnTo>
                  <a:lnTo>
                    <a:pt x="130" y="278"/>
                  </a:lnTo>
                  <a:lnTo>
                    <a:pt x="114" y="265"/>
                  </a:lnTo>
                  <a:lnTo>
                    <a:pt x="98" y="253"/>
                  </a:lnTo>
                  <a:lnTo>
                    <a:pt x="83" y="238"/>
                  </a:lnTo>
                  <a:lnTo>
                    <a:pt x="70" y="223"/>
                  </a:lnTo>
                  <a:lnTo>
                    <a:pt x="70" y="223"/>
                  </a:lnTo>
                  <a:lnTo>
                    <a:pt x="63" y="197"/>
                  </a:lnTo>
                  <a:lnTo>
                    <a:pt x="63" y="197"/>
                  </a:lnTo>
                  <a:lnTo>
                    <a:pt x="85" y="211"/>
                  </a:lnTo>
                  <a:lnTo>
                    <a:pt x="108" y="223"/>
                  </a:lnTo>
                  <a:lnTo>
                    <a:pt x="118" y="227"/>
                  </a:lnTo>
                  <a:lnTo>
                    <a:pt x="130" y="233"/>
                  </a:lnTo>
                  <a:lnTo>
                    <a:pt x="143" y="235"/>
                  </a:lnTo>
                  <a:lnTo>
                    <a:pt x="155" y="237"/>
                  </a:lnTo>
                  <a:lnTo>
                    <a:pt x="155" y="237"/>
                  </a:lnTo>
                  <a:lnTo>
                    <a:pt x="156" y="235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56" y="234"/>
                  </a:lnTo>
                  <a:lnTo>
                    <a:pt x="143" y="231"/>
                  </a:lnTo>
                  <a:lnTo>
                    <a:pt x="130" y="228"/>
                  </a:lnTo>
                  <a:lnTo>
                    <a:pt x="120" y="223"/>
                  </a:lnTo>
                  <a:lnTo>
                    <a:pt x="108" y="218"/>
                  </a:lnTo>
                  <a:lnTo>
                    <a:pt x="85" y="206"/>
                  </a:lnTo>
                  <a:lnTo>
                    <a:pt x="62" y="193"/>
                  </a:lnTo>
                  <a:lnTo>
                    <a:pt x="62" y="193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64" y="160"/>
                  </a:lnTo>
                  <a:lnTo>
                    <a:pt x="76" y="164"/>
                  </a:lnTo>
                  <a:lnTo>
                    <a:pt x="102" y="169"/>
                  </a:lnTo>
                  <a:lnTo>
                    <a:pt x="128" y="173"/>
                  </a:lnTo>
                  <a:lnTo>
                    <a:pt x="153" y="176"/>
                  </a:lnTo>
                  <a:lnTo>
                    <a:pt x="153" y="176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55" y="174"/>
                  </a:lnTo>
                  <a:lnTo>
                    <a:pt x="129" y="170"/>
                  </a:lnTo>
                  <a:lnTo>
                    <a:pt x="102" y="166"/>
                  </a:lnTo>
                  <a:lnTo>
                    <a:pt x="76" y="161"/>
                  </a:lnTo>
                  <a:lnTo>
                    <a:pt x="64" y="157"/>
                  </a:lnTo>
                  <a:lnTo>
                    <a:pt x="52" y="152"/>
                  </a:lnTo>
                  <a:lnTo>
                    <a:pt x="52" y="152"/>
                  </a:lnTo>
                  <a:lnTo>
                    <a:pt x="48" y="133"/>
                  </a:lnTo>
                  <a:lnTo>
                    <a:pt x="48" y="133"/>
                  </a:lnTo>
                  <a:lnTo>
                    <a:pt x="66" y="130"/>
                  </a:lnTo>
                  <a:lnTo>
                    <a:pt x="74" y="127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74" y="126"/>
                  </a:lnTo>
                  <a:lnTo>
                    <a:pt x="66" y="129"/>
                  </a:lnTo>
                  <a:lnTo>
                    <a:pt x="48" y="131"/>
                  </a:lnTo>
                  <a:lnTo>
                    <a:pt x="48" y="131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56" y="107"/>
                  </a:lnTo>
                  <a:lnTo>
                    <a:pt x="67" y="96"/>
                  </a:lnTo>
                  <a:lnTo>
                    <a:pt x="87" y="73"/>
                  </a:lnTo>
                  <a:lnTo>
                    <a:pt x="87" y="73"/>
                  </a:lnTo>
                  <a:lnTo>
                    <a:pt x="87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66" y="95"/>
                  </a:lnTo>
                  <a:lnTo>
                    <a:pt x="56" y="10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39" y="71"/>
                  </a:lnTo>
                  <a:lnTo>
                    <a:pt x="35" y="3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35" y="42"/>
                  </a:lnTo>
                  <a:lnTo>
                    <a:pt x="37" y="62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5" y="80"/>
                  </a:lnTo>
                  <a:lnTo>
                    <a:pt x="31" y="77"/>
                  </a:lnTo>
                  <a:lnTo>
                    <a:pt x="22" y="7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21" y="69"/>
                  </a:lnTo>
                  <a:lnTo>
                    <a:pt x="27" y="76"/>
                  </a:lnTo>
                  <a:lnTo>
                    <a:pt x="32" y="81"/>
                  </a:lnTo>
                  <a:lnTo>
                    <a:pt x="35" y="83"/>
                  </a:lnTo>
                  <a:lnTo>
                    <a:pt x="39" y="83"/>
                  </a:lnTo>
                  <a:lnTo>
                    <a:pt x="39" y="83"/>
                  </a:lnTo>
                  <a:lnTo>
                    <a:pt x="41" y="110"/>
                  </a:lnTo>
                  <a:lnTo>
                    <a:pt x="44" y="134"/>
                  </a:lnTo>
                  <a:lnTo>
                    <a:pt x="54" y="177"/>
                  </a:lnTo>
                  <a:lnTo>
                    <a:pt x="54" y="177"/>
                  </a:lnTo>
                  <a:lnTo>
                    <a:pt x="47" y="183"/>
                  </a:lnTo>
                  <a:lnTo>
                    <a:pt x="41" y="187"/>
                  </a:lnTo>
                  <a:lnTo>
                    <a:pt x="29" y="193"/>
                  </a:lnTo>
                  <a:lnTo>
                    <a:pt x="14" y="199"/>
                  </a:lnTo>
                  <a:lnTo>
                    <a:pt x="1" y="204"/>
                  </a:lnTo>
                  <a:lnTo>
                    <a:pt x="1" y="204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1" y="206"/>
                  </a:lnTo>
                  <a:lnTo>
                    <a:pt x="1" y="206"/>
                  </a:lnTo>
                  <a:lnTo>
                    <a:pt x="14" y="203"/>
                  </a:lnTo>
                  <a:lnTo>
                    <a:pt x="29" y="197"/>
                  </a:lnTo>
                  <a:lnTo>
                    <a:pt x="36" y="195"/>
                  </a:lnTo>
                  <a:lnTo>
                    <a:pt x="43" y="191"/>
                  </a:lnTo>
                  <a:lnTo>
                    <a:pt x="48" y="187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60" y="211"/>
                  </a:lnTo>
                  <a:lnTo>
                    <a:pt x="60" y="211"/>
                  </a:lnTo>
                  <a:lnTo>
                    <a:pt x="52" y="222"/>
                  </a:lnTo>
                  <a:lnTo>
                    <a:pt x="44" y="231"/>
                  </a:lnTo>
                  <a:lnTo>
                    <a:pt x="35" y="239"/>
                  </a:lnTo>
                  <a:lnTo>
                    <a:pt x="25" y="246"/>
                  </a:lnTo>
                  <a:lnTo>
                    <a:pt x="25" y="246"/>
                  </a:lnTo>
                  <a:lnTo>
                    <a:pt x="25" y="247"/>
                  </a:lnTo>
                  <a:lnTo>
                    <a:pt x="27" y="247"/>
                  </a:lnTo>
                  <a:lnTo>
                    <a:pt x="27" y="247"/>
                  </a:lnTo>
                  <a:lnTo>
                    <a:pt x="36" y="241"/>
                  </a:lnTo>
                  <a:lnTo>
                    <a:pt x="45" y="233"/>
                  </a:lnTo>
                  <a:lnTo>
                    <a:pt x="54" y="224"/>
                  </a:lnTo>
                  <a:lnTo>
                    <a:pt x="62" y="214"/>
                  </a:lnTo>
                  <a:lnTo>
                    <a:pt x="62" y="214"/>
                  </a:lnTo>
                  <a:lnTo>
                    <a:pt x="68" y="238"/>
                  </a:lnTo>
                  <a:lnTo>
                    <a:pt x="68" y="238"/>
                  </a:lnTo>
                  <a:lnTo>
                    <a:pt x="62" y="260"/>
                  </a:lnTo>
                  <a:lnTo>
                    <a:pt x="62" y="260"/>
                  </a:lnTo>
                  <a:lnTo>
                    <a:pt x="58" y="269"/>
                  </a:lnTo>
                  <a:lnTo>
                    <a:pt x="52" y="277"/>
                  </a:lnTo>
                  <a:lnTo>
                    <a:pt x="43" y="293"/>
                  </a:lnTo>
                  <a:lnTo>
                    <a:pt x="43" y="293"/>
                  </a:lnTo>
                  <a:lnTo>
                    <a:pt x="43" y="295"/>
                  </a:lnTo>
                  <a:lnTo>
                    <a:pt x="44" y="295"/>
                  </a:lnTo>
                  <a:lnTo>
                    <a:pt x="44" y="295"/>
                  </a:lnTo>
                  <a:lnTo>
                    <a:pt x="52" y="284"/>
                  </a:lnTo>
                  <a:lnTo>
                    <a:pt x="60" y="272"/>
                  </a:lnTo>
                  <a:lnTo>
                    <a:pt x="66" y="257"/>
                  </a:lnTo>
                  <a:lnTo>
                    <a:pt x="70" y="242"/>
                  </a:lnTo>
                  <a:lnTo>
                    <a:pt x="70" y="242"/>
                  </a:lnTo>
                  <a:lnTo>
                    <a:pt x="82" y="270"/>
                  </a:lnTo>
                  <a:lnTo>
                    <a:pt x="91" y="285"/>
                  </a:lnTo>
                  <a:lnTo>
                    <a:pt x="97" y="292"/>
                  </a:lnTo>
                  <a:lnTo>
                    <a:pt x="99" y="293"/>
                  </a:lnTo>
                  <a:lnTo>
                    <a:pt x="99" y="293"/>
                  </a:lnTo>
                  <a:lnTo>
                    <a:pt x="91" y="278"/>
                  </a:lnTo>
                  <a:lnTo>
                    <a:pt x="85" y="264"/>
                  </a:lnTo>
                  <a:lnTo>
                    <a:pt x="72" y="230"/>
                  </a:lnTo>
                  <a:lnTo>
                    <a:pt x="72" y="230"/>
                  </a:lnTo>
                  <a:lnTo>
                    <a:pt x="83" y="242"/>
                  </a:lnTo>
                  <a:lnTo>
                    <a:pt x="95" y="253"/>
                  </a:lnTo>
                  <a:lnTo>
                    <a:pt x="120" y="272"/>
                  </a:lnTo>
                  <a:lnTo>
                    <a:pt x="120" y="272"/>
                  </a:lnTo>
                  <a:lnTo>
                    <a:pt x="137" y="287"/>
                  </a:lnTo>
                  <a:lnTo>
                    <a:pt x="156" y="299"/>
                  </a:lnTo>
                  <a:lnTo>
                    <a:pt x="176" y="309"/>
                  </a:lnTo>
                  <a:lnTo>
                    <a:pt x="187" y="314"/>
                  </a:lnTo>
                  <a:lnTo>
                    <a:pt x="197" y="316"/>
                  </a:lnTo>
                  <a:lnTo>
                    <a:pt x="197" y="316"/>
                  </a:lnTo>
                  <a:lnTo>
                    <a:pt x="198" y="316"/>
                  </a:lnTo>
                  <a:lnTo>
                    <a:pt x="199" y="315"/>
                  </a:lnTo>
                  <a:lnTo>
                    <a:pt x="198" y="315"/>
                  </a:lnTo>
                  <a:lnTo>
                    <a:pt x="198" y="315"/>
                  </a:lnTo>
                  <a:close/>
                </a:path>
              </a:pathLst>
            </a:custGeom>
            <a:solidFill>
              <a:srgbClr val="B076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7" name="椭圆 136"/>
          <p:cNvSpPr/>
          <p:nvPr/>
        </p:nvSpPr>
        <p:spPr>
          <a:xfrm>
            <a:off x="7006722" y="247725"/>
            <a:ext cx="2978178" cy="2978178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8" name="矩形 147"/>
          <p:cNvSpPr/>
          <p:nvPr/>
        </p:nvSpPr>
        <p:spPr>
          <a:xfrm flipH="1" flipV="1">
            <a:off x="5353050" y="3546760"/>
            <a:ext cx="5895910" cy="82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0" name="文本框 8"/>
          <p:cNvSpPr txBox="1"/>
          <p:nvPr/>
        </p:nvSpPr>
        <p:spPr>
          <a:xfrm>
            <a:off x="7579062" y="4002035"/>
            <a:ext cx="4435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spc="300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大四在學具普通業務員證照</a:t>
            </a:r>
          </a:p>
        </p:txBody>
      </p:sp>
      <p:sp>
        <p:nvSpPr>
          <p:cNvPr id="152" name="文本框 8"/>
          <p:cNvSpPr txBox="1"/>
          <p:nvPr/>
        </p:nvSpPr>
        <p:spPr>
          <a:xfrm>
            <a:off x="317098" y="2469051"/>
            <a:ext cx="2649308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defRPr/>
            </a:pPr>
            <a:r>
              <a:rPr lang="zh-TW" altLang="en-US" sz="2000" b="1" dirty="0">
                <a:solidFill>
                  <a:schemeClr val="bg1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不只可以取得實習學分，更讓你深入瞭解證券業務範疇、體驗理財業務人員的工作型態，提早與職場接軌，讓你成為未來的全方位理財菁英！</a:t>
            </a:r>
            <a:endParaRPr lang="en-US" altLang="zh-TW" sz="2000" b="1" dirty="0">
              <a:solidFill>
                <a:schemeClr val="bg1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-507267" y="913921"/>
            <a:ext cx="4256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400" b="1" dirty="0">
                <a:solidFill>
                  <a:srgbClr val="FFFF0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endParaRPr lang="en-CA" altLang="zh-TW" sz="2400" b="1" dirty="0">
              <a:solidFill>
                <a:srgbClr val="FFFF0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solidFill>
                  <a:srgbClr val="FFFF0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全方位理財經紀人</a:t>
            </a:r>
            <a:endParaRPr lang="en-US" altLang="zh-TW" sz="2400" b="1" dirty="0">
              <a:solidFill>
                <a:srgbClr val="FFFF0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400" b="1" dirty="0">
                <a:solidFill>
                  <a:srgbClr val="FFFF00"/>
                </a:solidFill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實習計畫</a:t>
            </a:r>
            <a:endParaRPr lang="en-US" altLang="zh-TW" sz="2400" b="1" dirty="0">
              <a:solidFill>
                <a:srgbClr val="FFFF00"/>
              </a:solidFill>
              <a:uFill>
                <a:solidFill>
                  <a:schemeClr val="tx1">
                    <a:lumMod val="50000"/>
                    <a:lumOff val="50000"/>
                  </a:schemeClr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59" name="图表 158"/>
          <p:cNvGraphicFramePr/>
          <p:nvPr>
            <p:extLst>
              <p:ext uri="{D42A27DB-BD31-4B8C-83A1-F6EECF244321}">
                <p14:modId xmlns:p14="http://schemas.microsoft.com/office/powerpoint/2010/main" val="4015751206"/>
              </p:ext>
            </p:extLst>
          </p:nvPr>
        </p:nvGraphicFramePr>
        <p:xfrm>
          <a:off x="6257925" y="269584"/>
          <a:ext cx="4443726" cy="296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4" name="椭圆 133"/>
          <p:cNvSpPr/>
          <p:nvPr/>
        </p:nvSpPr>
        <p:spPr>
          <a:xfrm>
            <a:off x="7559517" y="786135"/>
            <a:ext cx="1840542" cy="18405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C3F016DD-70B9-4C83-95AD-A12C61F651AB}"/>
              </a:ext>
            </a:extLst>
          </p:cNvPr>
          <p:cNvSpPr/>
          <p:nvPr/>
        </p:nvSpPr>
        <p:spPr>
          <a:xfrm>
            <a:off x="408441" y="2342256"/>
            <a:ext cx="258963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0" name="文本框 139"/>
          <p:cNvSpPr txBox="1"/>
          <p:nvPr/>
        </p:nvSpPr>
        <p:spPr>
          <a:xfrm>
            <a:off x="6755993" y="1106241"/>
            <a:ext cx="349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</a:t>
            </a:r>
            <a:endParaRPr lang="en-CA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</a:t>
            </a:r>
            <a:endParaRPr lang="en-CA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儲備</a:t>
            </a:r>
            <a:r>
              <a:rPr lang="en-CA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CN" sz="2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" name="矩形: 圓角 153">
            <a:extLst>
              <a:ext uri="{FF2B5EF4-FFF2-40B4-BE49-F238E27FC236}">
                <a16:creationId xmlns:a16="http://schemas.microsoft.com/office/drawing/2014/main" id="{30E6FB0B-CDC4-4235-BE62-79D57F91286C}"/>
              </a:ext>
            </a:extLst>
          </p:cNvPr>
          <p:cNvSpPr/>
          <p:nvPr/>
        </p:nvSpPr>
        <p:spPr>
          <a:xfrm>
            <a:off x="5654075" y="3959457"/>
            <a:ext cx="1924987" cy="5634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spc="300" dirty="0"/>
              <a:t>實習對象</a:t>
            </a:r>
            <a:endParaRPr lang="en-CA" sz="2400" spc="300" dirty="0"/>
          </a:p>
        </p:txBody>
      </p:sp>
      <p:sp>
        <p:nvSpPr>
          <p:cNvPr id="158" name="文本框 8">
            <a:extLst>
              <a:ext uri="{FF2B5EF4-FFF2-40B4-BE49-F238E27FC236}">
                <a16:creationId xmlns:a16="http://schemas.microsoft.com/office/drawing/2014/main" id="{A39B4077-9FBC-4470-9928-7313B37BC38F}"/>
              </a:ext>
            </a:extLst>
          </p:cNvPr>
          <p:cNvSpPr txBox="1"/>
          <p:nvPr/>
        </p:nvSpPr>
        <p:spPr>
          <a:xfrm>
            <a:off x="7325520" y="4926955"/>
            <a:ext cx="443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TW" sz="2000" b="1" spc="300" dirty="0" smtClean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114/02/02~114/06/30</a:t>
            </a:r>
            <a:endParaRPr lang="en-US" altLang="zh-TW" b="1" spc="300" dirty="0">
              <a:solidFill>
                <a:srgbClr val="E648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1" name="矩形: 圓角 160">
            <a:extLst>
              <a:ext uri="{FF2B5EF4-FFF2-40B4-BE49-F238E27FC236}">
                <a16:creationId xmlns:a16="http://schemas.microsoft.com/office/drawing/2014/main" id="{7EC2BDE1-EE58-457B-A549-56BC3A779262}"/>
              </a:ext>
            </a:extLst>
          </p:cNvPr>
          <p:cNvSpPr/>
          <p:nvPr/>
        </p:nvSpPr>
        <p:spPr>
          <a:xfrm>
            <a:off x="5654076" y="4855239"/>
            <a:ext cx="1924987" cy="5634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spc="300" dirty="0"/>
              <a:t>實習期間</a:t>
            </a:r>
            <a:endParaRPr lang="en-CA" sz="2400" spc="300" dirty="0"/>
          </a:p>
        </p:txBody>
      </p:sp>
      <p:sp>
        <p:nvSpPr>
          <p:cNvPr id="163" name="矩形: 圓角 162">
            <a:extLst>
              <a:ext uri="{FF2B5EF4-FFF2-40B4-BE49-F238E27FC236}">
                <a16:creationId xmlns:a16="http://schemas.microsoft.com/office/drawing/2014/main" id="{45D3285E-1C50-4029-8049-7A6BF1CCA0EB}"/>
              </a:ext>
            </a:extLst>
          </p:cNvPr>
          <p:cNvSpPr/>
          <p:nvPr/>
        </p:nvSpPr>
        <p:spPr>
          <a:xfrm>
            <a:off x="5654076" y="5713788"/>
            <a:ext cx="1924987" cy="5634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spc="300" dirty="0"/>
              <a:t>實習地點</a:t>
            </a:r>
            <a:endParaRPr lang="en-CA" sz="2400" spc="300" dirty="0"/>
          </a:p>
        </p:txBody>
      </p:sp>
      <p:sp>
        <p:nvSpPr>
          <p:cNvPr id="164" name="文本框 8">
            <a:extLst>
              <a:ext uri="{FF2B5EF4-FFF2-40B4-BE49-F238E27FC236}">
                <a16:creationId xmlns:a16="http://schemas.microsoft.com/office/drawing/2014/main" id="{E2D518C3-669D-4F13-8448-33D6729AB190}"/>
              </a:ext>
            </a:extLst>
          </p:cNvPr>
          <p:cNvSpPr txBox="1"/>
          <p:nvPr/>
        </p:nvSpPr>
        <p:spPr>
          <a:xfrm>
            <a:off x="7497377" y="5772915"/>
            <a:ext cx="3751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TW" altLang="en-US" sz="2400" b="1" spc="30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華南永昌全省分公司</a:t>
            </a:r>
            <a:endParaRPr lang="zh-TW" altLang="en-US" sz="2400" b="1" spc="300" dirty="0">
              <a:solidFill>
                <a:srgbClr val="E648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9" name="圖片 148">
            <a:extLst>
              <a:ext uri="{FF2B5EF4-FFF2-40B4-BE49-F238E27FC236}">
                <a16:creationId xmlns:a16="http://schemas.microsoft.com/office/drawing/2014/main" id="{589F59A6-EAA4-4453-BDBB-C5DD65C445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14" y="-185199"/>
            <a:ext cx="2755886" cy="1291733"/>
          </a:xfrm>
          <a:prstGeom prst="rect">
            <a:avLst/>
          </a:prstGeom>
        </p:spPr>
      </p:pic>
      <p:pic>
        <p:nvPicPr>
          <p:cNvPr id="155" name="圖片 1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342" y="269584"/>
            <a:ext cx="22479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8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339091" y="452629"/>
            <a:ext cx="3048000" cy="393700"/>
          </a:xfrm>
        </p:spPr>
        <p:txBody>
          <a:bodyPr/>
          <a:lstStyle/>
          <a:p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實習條件</a:t>
            </a:r>
            <a:endParaRPr lang="zh-TW" altLang="en-US" dirty="0"/>
          </a:p>
        </p:txBody>
      </p:sp>
      <p:sp>
        <p:nvSpPr>
          <p:cNvPr id="10242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17684" y="1230923"/>
            <a:ext cx="9768255" cy="512664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需求人員：全方位理財經紀人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儲備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需求對象：大專院校大四在學生</a:t>
            </a:r>
          </a:p>
          <a:p>
            <a:pPr marL="0" indent="0">
              <a:buNone/>
              <a:defRPr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間：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學年實習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114/2/02~114/6/30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學習有價證券、財富管理與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金融科技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相關知識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分公司各式商品交易實務見習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業務開發技巧</a:t>
            </a:r>
          </a:p>
          <a:p>
            <a:pPr marL="0" indent="0">
              <a:buNone/>
              <a:defRPr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具備證照：證券</a:t>
            </a:r>
            <a:r>
              <a:rPr lang="zh-TW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業務員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個人專長與特質：</a:t>
            </a:r>
          </a:p>
          <a:p>
            <a:pPr marL="0" indent="0">
              <a:buNone/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自許具業務性格</a:t>
            </a:r>
            <a:endParaRPr lang="zh-TW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對投資理財商品有興趣</a:t>
            </a:r>
          </a:p>
          <a:p>
            <a:pPr marL="0" indent="0">
              <a:buNone/>
              <a:defRPr/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  <a:endParaRPr lang="zh-TW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1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85850" y="0"/>
            <a:ext cx="3771900" cy="5238750"/>
            <a:chOff x="1085850" y="0"/>
            <a:chExt cx="3771900" cy="5238750"/>
          </a:xfrm>
        </p:grpSpPr>
        <p:sp>
          <p:nvSpPr>
            <p:cNvPr id="4" name="矩形 3"/>
            <p:cNvSpPr/>
            <p:nvPr/>
          </p:nvSpPr>
          <p:spPr>
            <a:xfrm>
              <a:off x="1085850" y="0"/>
              <a:ext cx="3771900" cy="52387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485900" y="1885950"/>
              <a:ext cx="2971800" cy="2971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Freeform 183"/>
            <p:cNvSpPr>
              <a:spLocks noEditPoints="1"/>
            </p:cNvSpPr>
            <p:nvPr/>
          </p:nvSpPr>
          <p:spPr bwMode="auto">
            <a:xfrm>
              <a:off x="2320925" y="2412338"/>
              <a:ext cx="1927225" cy="19190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68"/>
                </a:cxn>
                <a:cxn ang="0">
                  <a:pos x="192" y="374"/>
                </a:cxn>
                <a:cxn ang="0">
                  <a:pos x="232" y="442"/>
                </a:cxn>
                <a:cxn ang="0">
                  <a:pos x="294" y="330"/>
                </a:cxn>
                <a:cxn ang="0">
                  <a:pos x="470" y="284"/>
                </a:cxn>
                <a:cxn ang="0">
                  <a:pos x="0" y="0"/>
                </a:cxn>
                <a:cxn ang="0">
                  <a:pos x="232" y="396"/>
                </a:cxn>
                <a:cxn ang="0">
                  <a:pos x="54" y="80"/>
                </a:cxn>
                <a:cxn ang="0">
                  <a:pos x="272" y="324"/>
                </a:cxn>
                <a:cxn ang="0">
                  <a:pos x="232" y="396"/>
                </a:cxn>
              </a:cxnLst>
              <a:rect l="0" t="0" r="r" b="b"/>
              <a:pathLst>
                <a:path w="470" h="468">
                  <a:moveTo>
                    <a:pt x="0" y="0"/>
                  </a:moveTo>
                  <a:lnTo>
                    <a:pt x="20" y="468"/>
                  </a:lnTo>
                  <a:lnTo>
                    <a:pt x="192" y="374"/>
                  </a:lnTo>
                  <a:lnTo>
                    <a:pt x="232" y="442"/>
                  </a:lnTo>
                  <a:lnTo>
                    <a:pt x="294" y="330"/>
                  </a:lnTo>
                  <a:lnTo>
                    <a:pt x="470" y="284"/>
                  </a:lnTo>
                  <a:lnTo>
                    <a:pt x="0" y="0"/>
                  </a:lnTo>
                  <a:close/>
                  <a:moveTo>
                    <a:pt x="232" y="396"/>
                  </a:moveTo>
                  <a:lnTo>
                    <a:pt x="54" y="80"/>
                  </a:lnTo>
                  <a:lnTo>
                    <a:pt x="272" y="324"/>
                  </a:lnTo>
                  <a:lnTo>
                    <a:pt x="232" y="3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941180" y="903996"/>
            <a:ext cx="894632" cy="786659"/>
            <a:chOff x="5581650" y="914400"/>
            <a:chExt cx="1104900" cy="971550"/>
          </a:xfrm>
        </p:grpSpPr>
        <p:sp>
          <p:nvSpPr>
            <p:cNvPr id="9" name="矩形 8"/>
            <p:cNvSpPr/>
            <p:nvPr/>
          </p:nvSpPr>
          <p:spPr>
            <a:xfrm>
              <a:off x="5581650" y="914400"/>
              <a:ext cx="1028700" cy="9715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990600"/>
                <a:gd name="connsiteY0" fmla="*/ 0 h 952500"/>
                <a:gd name="connsiteX1" fmla="*/ 990600 w 990600"/>
                <a:gd name="connsiteY1" fmla="*/ 95250 h 952500"/>
                <a:gd name="connsiteX2" fmla="*/ 933450 w 990600"/>
                <a:gd name="connsiteY2" fmla="*/ 762000 h 952500"/>
                <a:gd name="connsiteX3" fmla="*/ 57150 w 990600"/>
                <a:gd name="connsiteY3" fmla="*/ 952500 h 952500"/>
                <a:gd name="connsiteX4" fmla="*/ 0 w 990600"/>
                <a:gd name="connsiteY4" fmla="*/ 0 h 952500"/>
                <a:gd name="connsiteX0" fmla="*/ 0 w 990600"/>
                <a:gd name="connsiteY0" fmla="*/ 0 h 971550"/>
                <a:gd name="connsiteX1" fmla="*/ 990600 w 990600"/>
                <a:gd name="connsiteY1" fmla="*/ 95250 h 971550"/>
                <a:gd name="connsiteX2" fmla="*/ 971550 w 990600"/>
                <a:gd name="connsiteY2" fmla="*/ 971550 h 971550"/>
                <a:gd name="connsiteX3" fmla="*/ 57150 w 990600"/>
                <a:gd name="connsiteY3" fmla="*/ 952500 h 971550"/>
                <a:gd name="connsiteX4" fmla="*/ 0 w 990600"/>
                <a:gd name="connsiteY4" fmla="*/ 0 h 971550"/>
                <a:gd name="connsiteX0" fmla="*/ 38100 w 1028700"/>
                <a:gd name="connsiteY0" fmla="*/ 0 h 971550"/>
                <a:gd name="connsiteX1" fmla="*/ 1028700 w 1028700"/>
                <a:gd name="connsiteY1" fmla="*/ 95250 h 971550"/>
                <a:gd name="connsiteX2" fmla="*/ 1009650 w 1028700"/>
                <a:gd name="connsiteY2" fmla="*/ 971550 h 971550"/>
                <a:gd name="connsiteX3" fmla="*/ 0 w 1028700"/>
                <a:gd name="connsiteY3" fmla="*/ 781050 h 971550"/>
                <a:gd name="connsiteX4" fmla="*/ 38100 w 1028700"/>
                <a:gd name="connsiteY4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971550">
                  <a:moveTo>
                    <a:pt x="38100" y="0"/>
                  </a:moveTo>
                  <a:lnTo>
                    <a:pt x="1028700" y="95250"/>
                  </a:lnTo>
                  <a:lnTo>
                    <a:pt x="1009650" y="971550"/>
                  </a:lnTo>
                  <a:lnTo>
                    <a:pt x="0" y="781050"/>
                  </a:lnTo>
                  <a:lnTo>
                    <a:pt x="3810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8"/>
            <p:cNvSpPr/>
            <p:nvPr/>
          </p:nvSpPr>
          <p:spPr>
            <a:xfrm>
              <a:off x="5581650" y="1028700"/>
              <a:ext cx="1104900" cy="8572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00" h="857250">
                  <a:moveTo>
                    <a:pt x="0" y="133350"/>
                  </a:moveTo>
                  <a:lnTo>
                    <a:pt x="1104900" y="0"/>
                  </a:lnTo>
                  <a:lnTo>
                    <a:pt x="1047750" y="666750"/>
                  </a:lnTo>
                  <a:lnTo>
                    <a:pt x="171450" y="857250"/>
                  </a:lnTo>
                  <a:lnTo>
                    <a:pt x="0" y="13335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204055" y="947082"/>
            <a:ext cx="32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</a:rPr>
              <a:t>1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grpSp>
        <p:nvGrpSpPr>
          <p:cNvPr id="28" name="组合 10">
            <a:extLst>
              <a:ext uri="{FF2B5EF4-FFF2-40B4-BE49-F238E27FC236}">
                <a16:creationId xmlns:a16="http://schemas.microsoft.com/office/drawing/2014/main" id="{6A7E1EE8-9045-4F62-9CFA-7E6638C30580}"/>
              </a:ext>
            </a:extLst>
          </p:cNvPr>
          <p:cNvGrpSpPr/>
          <p:nvPr/>
        </p:nvGrpSpPr>
        <p:grpSpPr>
          <a:xfrm>
            <a:off x="5886006" y="2363829"/>
            <a:ext cx="894632" cy="786659"/>
            <a:chOff x="5581650" y="914400"/>
            <a:chExt cx="1104900" cy="971550"/>
          </a:xfrm>
        </p:grpSpPr>
        <p:sp>
          <p:nvSpPr>
            <p:cNvPr id="29" name="矩形 8">
              <a:extLst>
                <a:ext uri="{FF2B5EF4-FFF2-40B4-BE49-F238E27FC236}">
                  <a16:creationId xmlns:a16="http://schemas.microsoft.com/office/drawing/2014/main" id="{21DA6851-D045-4F6A-A2DF-02DBB2DFEEA9}"/>
                </a:ext>
              </a:extLst>
            </p:cNvPr>
            <p:cNvSpPr/>
            <p:nvPr/>
          </p:nvSpPr>
          <p:spPr>
            <a:xfrm>
              <a:off x="5581650" y="914400"/>
              <a:ext cx="1028700" cy="9715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990600"/>
                <a:gd name="connsiteY0" fmla="*/ 0 h 952500"/>
                <a:gd name="connsiteX1" fmla="*/ 990600 w 990600"/>
                <a:gd name="connsiteY1" fmla="*/ 95250 h 952500"/>
                <a:gd name="connsiteX2" fmla="*/ 933450 w 990600"/>
                <a:gd name="connsiteY2" fmla="*/ 762000 h 952500"/>
                <a:gd name="connsiteX3" fmla="*/ 57150 w 990600"/>
                <a:gd name="connsiteY3" fmla="*/ 952500 h 952500"/>
                <a:gd name="connsiteX4" fmla="*/ 0 w 990600"/>
                <a:gd name="connsiteY4" fmla="*/ 0 h 952500"/>
                <a:gd name="connsiteX0" fmla="*/ 0 w 990600"/>
                <a:gd name="connsiteY0" fmla="*/ 0 h 971550"/>
                <a:gd name="connsiteX1" fmla="*/ 990600 w 990600"/>
                <a:gd name="connsiteY1" fmla="*/ 95250 h 971550"/>
                <a:gd name="connsiteX2" fmla="*/ 971550 w 990600"/>
                <a:gd name="connsiteY2" fmla="*/ 971550 h 971550"/>
                <a:gd name="connsiteX3" fmla="*/ 57150 w 990600"/>
                <a:gd name="connsiteY3" fmla="*/ 952500 h 971550"/>
                <a:gd name="connsiteX4" fmla="*/ 0 w 990600"/>
                <a:gd name="connsiteY4" fmla="*/ 0 h 971550"/>
                <a:gd name="connsiteX0" fmla="*/ 38100 w 1028700"/>
                <a:gd name="connsiteY0" fmla="*/ 0 h 971550"/>
                <a:gd name="connsiteX1" fmla="*/ 1028700 w 1028700"/>
                <a:gd name="connsiteY1" fmla="*/ 95250 h 971550"/>
                <a:gd name="connsiteX2" fmla="*/ 1009650 w 1028700"/>
                <a:gd name="connsiteY2" fmla="*/ 971550 h 971550"/>
                <a:gd name="connsiteX3" fmla="*/ 0 w 1028700"/>
                <a:gd name="connsiteY3" fmla="*/ 781050 h 971550"/>
                <a:gd name="connsiteX4" fmla="*/ 38100 w 1028700"/>
                <a:gd name="connsiteY4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971550">
                  <a:moveTo>
                    <a:pt x="38100" y="0"/>
                  </a:moveTo>
                  <a:lnTo>
                    <a:pt x="1028700" y="95250"/>
                  </a:lnTo>
                  <a:lnTo>
                    <a:pt x="1009650" y="971550"/>
                  </a:lnTo>
                  <a:lnTo>
                    <a:pt x="0" y="781050"/>
                  </a:lnTo>
                  <a:lnTo>
                    <a:pt x="3810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8">
              <a:extLst>
                <a:ext uri="{FF2B5EF4-FFF2-40B4-BE49-F238E27FC236}">
                  <a16:creationId xmlns:a16="http://schemas.microsoft.com/office/drawing/2014/main" id="{58B8A09E-A8E5-4AB0-B330-84DCF37D6BDE}"/>
                </a:ext>
              </a:extLst>
            </p:cNvPr>
            <p:cNvSpPr/>
            <p:nvPr/>
          </p:nvSpPr>
          <p:spPr>
            <a:xfrm>
              <a:off x="5581650" y="1028700"/>
              <a:ext cx="1104900" cy="8572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00" h="857250">
                  <a:moveTo>
                    <a:pt x="0" y="133350"/>
                  </a:moveTo>
                  <a:lnTo>
                    <a:pt x="1104900" y="0"/>
                  </a:lnTo>
                  <a:lnTo>
                    <a:pt x="1047750" y="666750"/>
                  </a:lnTo>
                  <a:lnTo>
                    <a:pt x="171450" y="857250"/>
                  </a:lnTo>
                  <a:lnTo>
                    <a:pt x="0" y="13335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文本框 11">
            <a:extLst>
              <a:ext uri="{FF2B5EF4-FFF2-40B4-BE49-F238E27FC236}">
                <a16:creationId xmlns:a16="http://schemas.microsoft.com/office/drawing/2014/main" id="{55BF2C49-7242-4B1A-8BD4-5EB3004A132E}"/>
              </a:ext>
            </a:extLst>
          </p:cNvPr>
          <p:cNvSpPr txBox="1"/>
          <p:nvPr/>
        </p:nvSpPr>
        <p:spPr>
          <a:xfrm>
            <a:off x="6133989" y="2434465"/>
            <a:ext cx="393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</a:rPr>
              <a:t>2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32" name="文本框 21">
            <a:extLst>
              <a:ext uri="{FF2B5EF4-FFF2-40B4-BE49-F238E27FC236}">
                <a16:creationId xmlns:a16="http://schemas.microsoft.com/office/drawing/2014/main" id="{782BC87E-D5AC-4061-A3CD-77225D22BAB5}"/>
              </a:ext>
            </a:extLst>
          </p:cNvPr>
          <p:cNvSpPr txBox="1"/>
          <p:nvPr/>
        </p:nvSpPr>
        <p:spPr>
          <a:xfrm>
            <a:off x="7219855" y="999557"/>
            <a:ext cx="4041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華南金控簡介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3" name="组合 10">
            <a:extLst>
              <a:ext uri="{FF2B5EF4-FFF2-40B4-BE49-F238E27FC236}">
                <a16:creationId xmlns:a16="http://schemas.microsoft.com/office/drawing/2014/main" id="{133CE60D-E8D5-47F7-9652-59CB1A616C8D}"/>
              </a:ext>
            </a:extLst>
          </p:cNvPr>
          <p:cNvGrpSpPr/>
          <p:nvPr/>
        </p:nvGrpSpPr>
        <p:grpSpPr>
          <a:xfrm>
            <a:off x="5879481" y="3802488"/>
            <a:ext cx="894632" cy="786659"/>
            <a:chOff x="5581650" y="914400"/>
            <a:chExt cx="1104900" cy="971550"/>
          </a:xfrm>
        </p:grpSpPr>
        <p:sp>
          <p:nvSpPr>
            <p:cNvPr id="34" name="矩形 8">
              <a:extLst>
                <a:ext uri="{FF2B5EF4-FFF2-40B4-BE49-F238E27FC236}">
                  <a16:creationId xmlns:a16="http://schemas.microsoft.com/office/drawing/2014/main" id="{17FCB9EC-1722-4D2D-BCD0-98BD55E692D9}"/>
                </a:ext>
              </a:extLst>
            </p:cNvPr>
            <p:cNvSpPr/>
            <p:nvPr/>
          </p:nvSpPr>
          <p:spPr>
            <a:xfrm>
              <a:off x="5581650" y="914400"/>
              <a:ext cx="1028700" cy="9715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990600"/>
                <a:gd name="connsiteY0" fmla="*/ 0 h 952500"/>
                <a:gd name="connsiteX1" fmla="*/ 990600 w 990600"/>
                <a:gd name="connsiteY1" fmla="*/ 95250 h 952500"/>
                <a:gd name="connsiteX2" fmla="*/ 933450 w 990600"/>
                <a:gd name="connsiteY2" fmla="*/ 762000 h 952500"/>
                <a:gd name="connsiteX3" fmla="*/ 57150 w 990600"/>
                <a:gd name="connsiteY3" fmla="*/ 952500 h 952500"/>
                <a:gd name="connsiteX4" fmla="*/ 0 w 990600"/>
                <a:gd name="connsiteY4" fmla="*/ 0 h 952500"/>
                <a:gd name="connsiteX0" fmla="*/ 0 w 990600"/>
                <a:gd name="connsiteY0" fmla="*/ 0 h 971550"/>
                <a:gd name="connsiteX1" fmla="*/ 990600 w 990600"/>
                <a:gd name="connsiteY1" fmla="*/ 95250 h 971550"/>
                <a:gd name="connsiteX2" fmla="*/ 971550 w 990600"/>
                <a:gd name="connsiteY2" fmla="*/ 971550 h 971550"/>
                <a:gd name="connsiteX3" fmla="*/ 57150 w 990600"/>
                <a:gd name="connsiteY3" fmla="*/ 952500 h 971550"/>
                <a:gd name="connsiteX4" fmla="*/ 0 w 990600"/>
                <a:gd name="connsiteY4" fmla="*/ 0 h 971550"/>
                <a:gd name="connsiteX0" fmla="*/ 38100 w 1028700"/>
                <a:gd name="connsiteY0" fmla="*/ 0 h 971550"/>
                <a:gd name="connsiteX1" fmla="*/ 1028700 w 1028700"/>
                <a:gd name="connsiteY1" fmla="*/ 95250 h 971550"/>
                <a:gd name="connsiteX2" fmla="*/ 1009650 w 1028700"/>
                <a:gd name="connsiteY2" fmla="*/ 971550 h 971550"/>
                <a:gd name="connsiteX3" fmla="*/ 0 w 1028700"/>
                <a:gd name="connsiteY3" fmla="*/ 781050 h 971550"/>
                <a:gd name="connsiteX4" fmla="*/ 38100 w 1028700"/>
                <a:gd name="connsiteY4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971550">
                  <a:moveTo>
                    <a:pt x="38100" y="0"/>
                  </a:moveTo>
                  <a:lnTo>
                    <a:pt x="1028700" y="95250"/>
                  </a:lnTo>
                  <a:lnTo>
                    <a:pt x="1009650" y="971550"/>
                  </a:lnTo>
                  <a:lnTo>
                    <a:pt x="0" y="781050"/>
                  </a:lnTo>
                  <a:lnTo>
                    <a:pt x="38100" y="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8">
              <a:extLst>
                <a:ext uri="{FF2B5EF4-FFF2-40B4-BE49-F238E27FC236}">
                  <a16:creationId xmlns:a16="http://schemas.microsoft.com/office/drawing/2014/main" id="{5F8F0ABF-1E5B-4741-B05F-9ECF37854818}"/>
                </a:ext>
              </a:extLst>
            </p:cNvPr>
            <p:cNvSpPr/>
            <p:nvPr/>
          </p:nvSpPr>
          <p:spPr>
            <a:xfrm>
              <a:off x="5581650" y="1028700"/>
              <a:ext cx="1104900" cy="8572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00" h="857250">
                  <a:moveTo>
                    <a:pt x="0" y="133350"/>
                  </a:moveTo>
                  <a:lnTo>
                    <a:pt x="1104900" y="0"/>
                  </a:lnTo>
                  <a:lnTo>
                    <a:pt x="1047750" y="666750"/>
                  </a:lnTo>
                  <a:lnTo>
                    <a:pt x="171450" y="857250"/>
                  </a:lnTo>
                  <a:lnTo>
                    <a:pt x="0" y="13335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11">
            <a:extLst>
              <a:ext uri="{FF2B5EF4-FFF2-40B4-BE49-F238E27FC236}">
                <a16:creationId xmlns:a16="http://schemas.microsoft.com/office/drawing/2014/main" id="{4F871EEB-3C7D-4702-8B5D-D956F4ACAB36}"/>
              </a:ext>
            </a:extLst>
          </p:cNvPr>
          <p:cNvSpPr txBox="1"/>
          <p:nvPr/>
        </p:nvSpPr>
        <p:spPr>
          <a:xfrm>
            <a:off x="6133988" y="3859349"/>
            <a:ext cx="32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accent1"/>
                </a:solidFill>
              </a:rPr>
              <a:t>3</a:t>
            </a:r>
            <a:endParaRPr lang="zh-CN" altLang="en-US" sz="4000" dirty="0">
              <a:solidFill>
                <a:schemeClr val="accent1"/>
              </a:solidFill>
            </a:endParaRPr>
          </a:p>
        </p:txBody>
      </p:sp>
      <p:sp>
        <p:nvSpPr>
          <p:cNvPr id="42" name="文本框 21">
            <a:extLst>
              <a:ext uri="{FF2B5EF4-FFF2-40B4-BE49-F238E27FC236}">
                <a16:creationId xmlns:a16="http://schemas.microsoft.com/office/drawing/2014/main" id="{9C3AA322-D2F7-418A-AAE7-464150C8AC8C}"/>
              </a:ext>
            </a:extLst>
          </p:cNvPr>
          <p:cNvSpPr txBox="1"/>
          <p:nvPr/>
        </p:nvSpPr>
        <p:spPr>
          <a:xfrm>
            <a:off x="7161090" y="2619131"/>
            <a:ext cx="404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理財經紀人職涯發展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本框 21">
            <a:extLst>
              <a:ext uri="{FF2B5EF4-FFF2-40B4-BE49-F238E27FC236}">
                <a16:creationId xmlns:a16="http://schemas.microsoft.com/office/drawing/2014/main" id="{5EC8B6B9-51EF-4858-9CC4-E184A826F97E}"/>
              </a:ext>
            </a:extLst>
          </p:cNvPr>
          <p:cNvSpPr txBox="1"/>
          <p:nvPr/>
        </p:nvSpPr>
        <p:spPr>
          <a:xfrm>
            <a:off x="7219855" y="4044015"/>
            <a:ext cx="404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實習規劃與發展</a:t>
            </a:r>
            <a:endParaRPr lang="zh-CN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8" name="圖片 47">
            <a:extLst>
              <a:ext uri="{FF2B5EF4-FFF2-40B4-BE49-F238E27FC236}">
                <a16:creationId xmlns:a16="http://schemas.microsoft.com/office/drawing/2014/main" id="{1F8727AA-7445-44A5-AB59-BF5E62F1F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28582" r="67774" b="27996"/>
          <a:stretch/>
        </p:blipFill>
        <p:spPr>
          <a:xfrm rot="20575491">
            <a:off x="2336194" y="3442853"/>
            <a:ext cx="683491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01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99865" y="477292"/>
            <a:ext cx="3290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薪獎制度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E297E6DE-C379-47F3-962A-F49602B7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7136" y="3894553"/>
            <a:ext cx="24352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530AFB74-C236-4214-92B3-A214B9C7D6E5}"/>
              </a:ext>
            </a:extLst>
          </p:cNvPr>
          <p:cNvSpPr txBox="1">
            <a:spLocks/>
          </p:cNvSpPr>
          <p:nvPr/>
        </p:nvSpPr>
        <p:spPr>
          <a:xfrm>
            <a:off x="606490" y="1704962"/>
            <a:ext cx="10179698" cy="458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defPPr>
              <a:defRPr lang="zh-CN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lvl="2" indent="-342900">
              <a:lnSpc>
                <a:spcPct val="93000"/>
              </a:lnSpc>
              <a:spcAft>
                <a:spcPts val="850"/>
              </a:spcAft>
              <a:buClr>
                <a:schemeClr val="accent4"/>
              </a:buClr>
              <a:buSzPct val="108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助學金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en-US" altLang="zh-TW" dirty="0" smtClean="0"/>
              <a:t>$29,000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+200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萬意外險 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每周允許最多兩天返校上課，不扣獎助學金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實習聘用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實習滿一個月後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分公司可提報聘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薪資</a:t>
            </a:r>
            <a:r>
              <a:rPr lang="en-US" altLang="zh-TW" dirty="0" smtClean="0"/>
              <a:t>$29,000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午餐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130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獎金。 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每周允許最多一天不支薪事假返校上課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357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AutoShape 9"/>
          <p:cNvSpPr>
            <a:spLocks noChangeArrowheads="1"/>
          </p:cNvSpPr>
          <p:nvPr/>
        </p:nvSpPr>
        <p:spPr bwMode="auto">
          <a:xfrm>
            <a:off x="1790701" y="1494468"/>
            <a:ext cx="2251075" cy="4670425"/>
          </a:xfrm>
          <a:prstGeom prst="roundRect">
            <a:avLst>
              <a:gd name="adj" fmla="val 2375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ysClr val="window" lastClr="FFFFFF">
                <a:gamma/>
                <a:shade val="60000"/>
                <a:invGamma/>
              </a:sys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AutoShape 10"/>
          <p:cNvSpPr>
            <a:spLocks noChangeArrowheads="1"/>
          </p:cNvSpPr>
          <p:nvPr/>
        </p:nvSpPr>
        <p:spPr bwMode="auto">
          <a:xfrm>
            <a:off x="4560889" y="1494467"/>
            <a:ext cx="2370137" cy="4637088"/>
          </a:xfrm>
          <a:prstGeom prst="roundRect">
            <a:avLst>
              <a:gd name="adj" fmla="val 2375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ysClr val="window" lastClr="FFFFFF">
                <a:gamma/>
                <a:shade val="60000"/>
                <a:invGamma/>
              </a:sysClr>
            </a:prstShdw>
          </a:effectLst>
        </p:spPr>
        <p:txBody>
          <a:bodyPr anchor="ctr"/>
          <a:lstStyle/>
          <a:p>
            <a:pPr>
              <a:defRPr/>
            </a:pPr>
            <a:endParaRPr lang="zh-CN" altLang="en-US" sz="16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365" name="Line 67"/>
          <p:cNvSpPr>
            <a:spLocks noChangeShapeType="1"/>
          </p:cNvSpPr>
          <p:nvPr/>
        </p:nvSpPr>
        <p:spPr bwMode="auto">
          <a:xfrm>
            <a:off x="4583113" y="2362831"/>
            <a:ext cx="0" cy="3768725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366" name="Line 68"/>
          <p:cNvSpPr>
            <a:spLocks noChangeShapeType="1"/>
          </p:cNvSpPr>
          <p:nvPr/>
        </p:nvSpPr>
        <p:spPr bwMode="auto">
          <a:xfrm>
            <a:off x="7302500" y="2364418"/>
            <a:ext cx="0" cy="3768725"/>
          </a:xfrm>
          <a:prstGeom prst="line">
            <a:avLst/>
          </a:prstGeom>
          <a:noFill/>
          <a:ln w="31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0" name="Text Box 66"/>
          <p:cNvSpPr txBox="1">
            <a:spLocks noChangeArrowheads="1"/>
          </p:cNvSpPr>
          <p:nvPr/>
        </p:nvSpPr>
        <p:spPr bwMode="black">
          <a:xfrm>
            <a:off x="4655822" y="2394131"/>
            <a:ext cx="26098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實習心得報告</a:t>
            </a:r>
            <a:endParaRPr lang="en-US" altLang="zh-TW" sz="24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成果分享回饋</a:t>
            </a:r>
            <a:endParaRPr lang="en-US" altLang="zh-CN" sz="24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11511" y="170959"/>
            <a:ext cx="9690411" cy="9429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TW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524001" y="267153"/>
            <a:ext cx="91440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學校課程</a:t>
            </a:r>
            <a:r>
              <a:rPr lang="en-US" altLang="zh-TW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職場實務無縫接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軌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014104529"/>
              </p:ext>
            </p:extLst>
          </p:nvPr>
        </p:nvGraphicFramePr>
        <p:xfrm>
          <a:off x="111511" y="1132448"/>
          <a:ext cx="11931805" cy="556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934266" y="5687839"/>
            <a:ext cx="2684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證券業</a:t>
            </a: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務</a:t>
            </a:r>
            <a:r>
              <a:rPr lang="zh-TW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845144" y="5710858"/>
            <a:ext cx="2818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實習狀況追蹤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109987" y="5687839"/>
            <a:ext cx="2371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zh-TW" altLang="en-US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後聘用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817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9090" y="497388"/>
            <a:ext cx="7381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實習就業無縫接軌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晉身全方位理財菁英</a:t>
            </a:r>
            <a:endParaRPr lang="zh-TW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D63BD1A-5C1D-44CF-943E-03DD61CAB2D1}"/>
              </a:ext>
            </a:extLst>
          </p:cNvPr>
          <p:cNvSpPr/>
          <p:nvPr/>
        </p:nvSpPr>
        <p:spPr>
          <a:xfrm>
            <a:off x="975211" y="2802201"/>
            <a:ext cx="4184442" cy="27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如實習表現優異，即可於畢業前提前就業，立即晉身全方位理財理財經紀人的行列！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實習一個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月後並取得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須具備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證券、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金融常識與道德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1">
              <a:lnSpc>
                <a:spcPct val="93000"/>
              </a:lnSpc>
              <a:spcAft>
                <a:spcPts val="1138"/>
              </a:spcAft>
              <a:buClr>
                <a:srgbClr val="E64823"/>
              </a:buClr>
              <a:buSzPct val="123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n-US" altLang="zh-TW" sz="24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Box 1">
            <a:extLst>
              <a:ext uri="{FF2B5EF4-FFF2-40B4-BE49-F238E27FC236}">
                <a16:creationId xmlns:a16="http://schemas.microsoft.com/office/drawing/2014/main" id="{442C60D7-292A-423E-B448-EBFECD846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466" y="1518773"/>
            <a:ext cx="10812103" cy="46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87350" indent="-373063">
              <a:lnSpc>
                <a:spcPct val="109000"/>
              </a:lnSpc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不只工作、更學會投資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81B7B6-E1EE-40D2-B815-396C03B19DF0}"/>
              </a:ext>
            </a:extLst>
          </p:cNvPr>
          <p:cNvSpPr/>
          <p:nvPr/>
        </p:nvSpPr>
        <p:spPr>
          <a:xfrm>
            <a:off x="611332" y="1112959"/>
            <a:ext cx="49122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8BA8A86-7348-469D-B5E5-1BFF3281ED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2517"/>
            <a:ext cx="4081513" cy="26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85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4273677" y="2395728"/>
            <a:ext cx="2876550" cy="287655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40783" y="3233838"/>
            <a:ext cx="264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chemeClr val="accent1"/>
                </a:solidFill>
              </a:rPr>
              <a:t>Q&amp;A</a:t>
            </a:r>
            <a:endParaRPr lang="zh-CN" altLang="en-US" sz="7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77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943100"/>
            <a:ext cx="6935875" cy="340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357442" y="1943100"/>
            <a:ext cx="1834558" cy="34099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4D87C3AB-CB81-4A5B-867F-FAF8D9BFFB98}"/>
              </a:ext>
            </a:extLst>
          </p:cNvPr>
          <p:cNvGrpSpPr/>
          <p:nvPr/>
        </p:nvGrpSpPr>
        <p:grpSpPr>
          <a:xfrm>
            <a:off x="931030" y="3027025"/>
            <a:ext cx="1135474" cy="998434"/>
            <a:chOff x="5581650" y="914400"/>
            <a:chExt cx="1104900" cy="971550"/>
          </a:xfrm>
        </p:grpSpPr>
        <p:sp>
          <p:nvSpPr>
            <p:cNvPr id="13" name="矩形 8">
              <a:extLst>
                <a:ext uri="{FF2B5EF4-FFF2-40B4-BE49-F238E27FC236}">
                  <a16:creationId xmlns:a16="http://schemas.microsoft.com/office/drawing/2014/main" id="{FD2633AA-F171-4454-ADE6-835D2823199B}"/>
                </a:ext>
              </a:extLst>
            </p:cNvPr>
            <p:cNvSpPr/>
            <p:nvPr/>
          </p:nvSpPr>
          <p:spPr>
            <a:xfrm>
              <a:off x="5581650" y="914400"/>
              <a:ext cx="1028700" cy="9715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990600"/>
                <a:gd name="connsiteY0" fmla="*/ 0 h 952500"/>
                <a:gd name="connsiteX1" fmla="*/ 990600 w 990600"/>
                <a:gd name="connsiteY1" fmla="*/ 95250 h 952500"/>
                <a:gd name="connsiteX2" fmla="*/ 933450 w 990600"/>
                <a:gd name="connsiteY2" fmla="*/ 762000 h 952500"/>
                <a:gd name="connsiteX3" fmla="*/ 57150 w 990600"/>
                <a:gd name="connsiteY3" fmla="*/ 952500 h 952500"/>
                <a:gd name="connsiteX4" fmla="*/ 0 w 990600"/>
                <a:gd name="connsiteY4" fmla="*/ 0 h 952500"/>
                <a:gd name="connsiteX0" fmla="*/ 0 w 990600"/>
                <a:gd name="connsiteY0" fmla="*/ 0 h 971550"/>
                <a:gd name="connsiteX1" fmla="*/ 990600 w 990600"/>
                <a:gd name="connsiteY1" fmla="*/ 95250 h 971550"/>
                <a:gd name="connsiteX2" fmla="*/ 971550 w 990600"/>
                <a:gd name="connsiteY2" fmla="*/ 971550 h 971550"/>
                <a:gd name="connsiteX3" fmla="*/ 57150 w 990600"/>
                <a:gd name="connsiteY3" fmla="*/ 952500 h 971550"/>
                <a:gd name="connsiteX4" fmla="*/ 0 w 990600"/>
                <a:gd name="connsiteY4" fmla="*/ 0 h 971550"/>
                <a:gd name="connsiteX0" fmla="*/ 38100 w 1028700"/>
                <a:gd name="connsiteY0" fmla="*/ 0 h 971550"/>
                <a:gd name="connsiteX1" fmla="*/ 1028700 w 1028700"/>
                <a:gd name="connsiteY1" fmla="*/ 95250 h 971550"/>
                <a:gd name="connsiteX2" fmla="*/ 1009650 w 1028700"/>
                <a:gd name="connsiteY2" fmla="*/ 971550 h 971550"/>
                <a:gd name="connsiteX3" fmla="*/ 0 w 1028700"/>
                <a:gd name="connsiteY3" fmla="*/ 781050 h 971550"/>
                <a:gd name="connsiteX4" fmla="*/ 38100 w 1028700"/>
                <a:gd name="connsiteY4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971550">
                  <a:moveTo>
                    <a:pt x="38100" y="0"/>
                  </a:moveTo>
                  <a:lnTo>
                    <a:pt x="1028700" y="95250"/>
                  </a:lnTo>
                  <a:lnTo>
                    <a:pt x="1009650" y="971550"/>
                  </a:lnTo>
                  <a:lnTo>
                    <a:pt x="0" y="781050"/>
                  </a:lnTo>
                  <a:lnTo>
                    <a:pt x="3810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8">
              <a:extLst>
                <a:ext uri="{FF2B5EF4-FFF2-40B4-BE49-F238E27FC236}">
                  <a16:creationId xmlns:a16="http://schemas.microsoft.com/office/drawing/2014/main" id="{EE6D53C1-223B-4F5A-AA03-19CC9A38CBB5}"/>
                </a:ext>
              </a:extLst>
            </p:cNvPr>
            <p:cNvSpPr/>
            <p:nvPr/>
          </p:nvSpPr>
          <p:spPr>
            <a:xfrm>
              <a:off x="5581650" y="1028700"/>
              <a:ext cx="1104900" cy="857250"/>
            </a:xfrm>
            <a:custGeom>
              <a:avLst/>
              <a:gdLst>
                <a:gd name="connsiteX0" fmla="*/ 0 w 933450"/>
                <a:gd name="connsiteY0" fmla="*/ 0 h 857250"/>
                <a:gd name="connsiteX1" fmla="*/ 933450 w 933450"/>
                <a:gd name="connsiteY1" fmla="*/ 0 h 857250"/>
                <a:gd name="connsiteX2" fmla="*/ 933450 w 933450"/>
                <a:gd name="connsiteY2" fmla="*/ 857250 h 857250"/>
                <a:gd name="connsiteX3" fmla="*/ 0 w 933450"/>
                <a:gd name="connsiteY3" fmla="*/ 857250 h 857250"/>
                <a:gd name="connsiteX4" fmla="*/ 0 w 933450"/>
                <a:gd name="connsiteY4" fmla="*/ 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104900 w 1104900"/>
                <a:gd name="connsiteY2" fmla="*/ 8572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  <a:gd name="connsiteX0" fmla="*/ 0 w 1104900"/>
                <a:gd name="connsiteY0" fmla="*/ 133350 h 857250"/>
                <a:gd name="connsiteX1" fmla="*/ 1104900 w 1104900"/>
                <a:gd name="connsiteY1" fmla="*/ 0 h 857250"/>
                <a:gd name="connsiteX2" fmla="*/ 1047750 w 1104900"/>
                <a:gd name="connsiteY2" fmla="*/ 666750 h 857250"/>
                <a:gd name="connsiteX3" fmla="*/ 171450 w 1104900"/>
                <a:gd name="connsiteY3" fmla="*/ 857250 h 857250"/>
                <a:gd name="connsiteX4" fmla="*/ 0 w 1104900"/>
                <a:gd name="connsiteY4" fmla="*/ 1333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4900" h="857250">
                  <a:moveTo>
                    <a:pt x="0" y="133350"/>
                  </a:moveTo>
                  <a:lnTo>
                    <a:pt x="1104900" y="0"/>
                  </a:lnTo>
                  <a:lnTo>
                    <a:pt x="1047750" y="666750"/>
                  </a:lnTo>
                  <a:lnTo>
                    <a:pt x="171450" y="857250"/>
                  </a:lnTo>
                  <a:lnTo>
                    <a:pt x="0" y="13335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5" name="文本框 11">
            <a:extLst>
              <a:ext uri="{FF2B5EF4-FFF2-40B4-BE49-F238E27FC236}">
                <a16:creationId xmlns:a16="http://schemas.microsoft.com/office/drawing/2014/main" id="{68193500-5265-4BA6-922B-0D8B4619EF1F}"/>
              </a:ext>
            </a:extLst>
          </p:cNvPr>
          <p:cNvSpPr txBox="1"/>
          <p:nvPr/>
        </p:nvSpPr>
        <p:spPr>
          <a:xfrm>
            <a:off x="1293207" y="3116107"/>
            <a:ext cx="41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>
                <a:solidFill>
                  <a:schemeClr val="bg1"/>
                </a:solidFill>
              </a:rPr>
              <a:t>1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6" name="文本框 21">
            <a:extLst>
              <a:ext uri="{FF2B5EF4-FFF2-40B4-BE49-F238E27FC236}">
                <a16:creationId xmlns:a16="http://schemas.microsoft.com/office/drawing/2014/main" id="{64169AC6-9102-4612-879F-82BE25446F7C}"/>
              </a:ext>
            </a:extLst>
          </p:cNvPr>
          <p:cNvSpPr txBox="1"/>
          <p:nvPr/>
        </p:nvSpPr>
        <p:spPr>
          <a:xfrm>
            <a:off x="2265412" y="3172299"/>
            <a:ext cx="512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華南金控簡介</a:t>
            </a:r>
            <a:endParaRPr lang="zh-CN" altLang="en-US" sz="4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EB606E-7ADF-47D9-9A24-2166BAA975B4}"/>
              </a:ext>
            </a:extLst>
          </p:cNvPr>
          <p:cNvSpPr/>
          <p:nvPr/>
        </p:nvSpPr>
        <p:spPr>
          <a:xfrm>
            <a:off x="341745" y="184727"/>
            <a:ext cx="4008582" cy="1383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3BC3F1D1-10E6-4C53-88CB-B485B6397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75" y="1931483"/>
            <a:ext cx="3421567" cy="34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0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95400" y="489500"/>
            <a:ext cx="3789556" cy="3937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華南金控沿革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06786" y="5244465"/>
            <a:ext cx="134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KEYWORD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1876744" y="2868967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112004" y="1815255"/>
            <a:ext cx="7830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2001年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由華南商業銀行及永昌證券以換股方式成立</a:t>
            </a:r>
            <a:endParaRPr lang="en-CA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華南金控，總部設於台北市，初始資本額新台幣1,000億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接连接符 8">
            <a:extLst>
              <a:ext uri="{FF2B5EF4-FFF2-40B4-BE49-F238E27FC236}">
                <a16:creationId xmlns:a16="http://schemas.microsoft.com/office/drawing/2014/main" id="{C865D9EE-55DF-4ADA-B100-EE9E78BF6BFC}"/>
              </a:ext>
            </a:extLst>
          </p:cNvPr>
          <p:cNvCxnSpPr>
            <a:cxnSpLocks/>
          </p:cNvCxnSpPr>
          <p:nvPr/>
        </p:nvCxnSpPr>
        <p:spPr>
          <a:xfrm>
            <a:off x="1876744" y="4015666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FAD5222C-2D3C-49FD-BFAE-23D05445F164}"/>
              </a:ext>
            </a:extLst>
          </p:cNvPr>
          <p:cNvSpPr/>
          <p:nvPr/>
        </p:nvSpPr>
        <p:spPr>
          <a:xfrm>
            <a:off x="2112003" y="3052365"/>
            <a:ext cx="7218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2002年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陸續納入中央票券公司，並以換股方式成立華南產險、華南永昌投信等</a:t>
            </a:r>
            <a:endParaRPr lang="en-CA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接连接符 8">
            <a:extLst>
              <a:ext uri="{FF2B5EF4-FFF2-40B4-BE49-F238E27FC236}">
                <a16:creationId xmlns:a16="http://schemas.microsoft.com/office/drawing/2014/main" id="{EF2CA70F-AF70-4BB3-ABDC-1591FB52B28B}"/>
              </a:ext>
            </a:extLst>
          </p:cNvPr>
          <p:cNvCxnSpPr>
            <a:cxnSpLocks/>
          </p:cNvCxnSpPr>
          <p:nvPr/>
        </p:nvCxnSpPr>
        <p:spPr>
          <a:xfrm>
            <a:off x="1876744" y="5239165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A51C1CB9-1160-42E5-8794-5DAB84291FA4}"/>
              </a:ext>
            </a:extLst>
          </p:cNvPr>
          <p:cNvSpPr/>
          <p:nvPr/>
        </p:nvSpPr>
        <p:spPr>
          <a:xfrm>
            <a:off x="2112003" y="4275864"/>
            <a:ext cx="8491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華南金控包含銀行、保險、證券、投資信託、創業投資及資產管理等完整的金融服務集團，資本額新台幣1,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154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億</a:t>
            </a:r>
            <a:endParaRPr lang="zh-CN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CA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29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9091" y="497388"/>
            <a:ext cx="4805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zh-TW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華南金控旗下子公司</a:t>
            </a:r>
          </a:p>
        </p:txBody>
      </p:sp>
      <p:sp>
        <p:nvSpPr>
          <p:cNvPr id="5" name="椭圆 4"/>
          <p:cNvSpPr/>
          <p:nvPr/>
        </p:nvSpPr>
        <p:spPr>
          <a:xfrm>
            <a:off x="4779963" y="1873255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922713" y="3257550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79963" y="4686300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66026" y="3257550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708776" y="1873255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708776" y="4686300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254250" y="1868687"/>
            <a:ext cx="4041775" cy="6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CC0000"/>
              </a:buClr>
              <a:buSzPct val="45000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華南商業銀行</a:t>
            </a: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6B5EF019-EE04-44C6-91A7-3DF8591B7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712" y="2578105"/>
            <a:ext cx="2018621" cy="1901642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文本框 17">
            <a:extLst>
              <a:ext uri="{FF2B5EF4-FFF2-40B4-BE49-F238E27FC236}">
                <a16:creationId xmlns:a16="http://schemas.microsoft.com/office/drawing/2014/main" id="{95EF1E10-70D6-4708-86A9-D22C2522CD7F}"/>
              </a:ext>
            </a:extLst>
          </p:cNvPr>
          <p:cNvSpPr txBox="1"/>
          <p:nvPr/>
        </p:nvSpPr>
        <p:spPr>
          <a:xfrm>
            <a:off x="7918451" y="1865319"/>
            <a:ext cx="3132865" cy="6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CC0000"/>
              </a:buClr>
              <a:buSzPct val="45000"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華南永昌綜合證券</a:t>
            </a:r>
          </a:p>
        </p:txBody>
      </p:sp>
      <p:sp>
        <p:nvSpPr>
          <p:cNvPr id="37" name="文本框 17">
            <a:extLst>
              <a:ext uri="{FF2B5EF4-FFF2-40B4-BE49-F238E27FC236}">
                <a16:creationId xmlns:a16="http://schemas.microsoft.com/office/drawing/2014/main" id="{290C9722-A95A-40EE-84A8-F52A9B599447}"/>
              </a:ext>
            </a:extLst>
          </p:cNvPr>
          <p:cNvSpPr txBox="1"/>
          <p:nvPr/>
        </p:nvSpPr>
        <p:spPr>
          <a:xfrm>
            <a:off x="2254250" y="4736179"/>
            <a:ext cx="2403845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CC0000"/>
              </a:buClr>
              <a:buSzPct val="45000"/>
            </a:pP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華南產物保險</a:t>
            </a:r>
          </a:p>
        </p:txBody>
      </p:sp>
      <p:sp>
        <p:nvSpPr>
          <p:cNvPr id="38" name="文本框 17">
            <a:extLst>
              <a:ext uri="{FF2B5EF4-FFF2-40B4-BE49-F238E27FC236}">
                <a16:creationId xmlns:a16="http://schemas.microsoft.com/office/drawing/2014/main" id="{BF08B530-D91B-4CE6-8383-598A9CFAB479}"/>
              </a:ext>
            </a:extLst>
          </p:cNvPr>
          <p:cNvSpPr txBox="1"/>
          <p:nvPr/>
        </p:nvSpPr>
        <p:spPr>
          <a:xfrm>
            <a:off x="1339091" y="3296031"/>
            <a:ext cx="4041775" cy="6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CC0000"/>
              </a:buClr>
              <a:buSzPct val="45000"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華南永昌投信</a:t>
            </a:r>
          </a:p>
        </p:txBody>
      </p:sp>
      <p:sp>
        <p:nvSpPr>
          <p:cNvPr id="39" name="文本框 17">
            <a:extLst>
              <a:ext uri="{FF2B5EF4-FFF2-40B4-BE49-F238E27FC236}">
                <a16:creationId xmlns:a16="http://schemas.microsoft.com/office/drawing/2014/main" id="{F9264785-F859-46E4-93CE-C8AA445DB22B}"/>
              </a:ext>
            </a:extLst>
          </p:cNvPr>
          <p:cNvSpPr txBox="1"/>
          <p:nvPr/>
        </p:nvSpPr>
        <p:spPr>
          <a:xfrm>
            <a:off x="8386285" y="3296032"/>
            <a:ext cx="3132865" cy="627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CC0000"/>
              </a:buClr>
              <a:buSzPct val="45000"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華南金資產管理</a:t>
            </a:r>
          </a:p>
        </p:txBody>
      </p:sp>
      <p:sp>
        <p:nvSpPr>
          <p:cNvPr id="40" name="文本框 17">
            <a:extLst>
              <a:ext uri="{FF2B5EF4-FFF2-40B4-BE49-F238E27FC236}">
                <a16:creationId xmlns:a16="http://schemas.microsoft.com/office/drawing/2014/main" id="{E476D7CE-E0BE-4958-A84C-7306FD1264E4}"/>
              </a:ext>
            </a:extLst>
          </p:cNvPr>
          <p:cNvSpPr txBox="1"/>
          <p:nvPr/>
        </p:nvSpPr>
        <p:spPr>
          <a:xfrm>
            <a:off x="7695949" y="4686300"/>
            <a:ext cx="2983888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40000"/>
              </a:lnSpc>
              <a:spcBef>
                <a:spcPts val="638"/>
              </a:spcBef>
              <a:spcAft>
                <a:spcPct val="0"/>
              </a:spcAft>
              <a:buClr>
                <a:srgbClr val="CC0000"/>
              </a:buClr>
              <a:buSzPct val="45000"/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華南金創業投資</a:t>
            </a:r>
          </a:p>
        </p:txBody>
      </p:sp>
    </p:spTree>
    <p:extLst>
      <p:ext uri="{BB962C8B-B14F-4D97-AF65-F5344CB8AC3E}">
        <p14:creationId xmlns:p14="http://schemas.microsoft.com/office/powerpoint/2010/main" val="643582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95400" y="489500"/>
            <a:ext cx="4614746" cy="3937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永昌證券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沿革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06786" y="4813136"/>
            <a:ext cx="1342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KEYWORD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1846273" y="2318313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32104" y="1761217"/>
            <a:ext cx="783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b="1" dirty="0"/>
              <a:t>1988</a:t>
            </a:r>
            <a:r>
              <a:rPr lang="zh-TW" altLang="zh-TW" b="1" dirty="0"/>
              <a:t>年 </a:t>
            </a:r>
            <a:r>
              <a:rPr lang="zh-TW" altLang="zh-TW" b="1" dirty="0">
                <a:solidFill>
                  <a:schemeClr val="tx1"/>
                </a:solidFill>
              </a:rPr>
              <a:t>成立專業證券經紀商、初期資本額</a:t>
            </a:r>
            <a:r>
              <a:rPr lang="en-US" altLang="zh-TW" b="1" dirty="0">
                <a:solidFill>
                  <a:schemeClr val="tx1"/>
                </a:solidFill>
              </a:rPr>
              <a:t>2</a:t>
            </a:r>
            <a:r>
              <a:rPr lang="zh-TW" altLang="zh-TW" b="1" dirty="0">
                <a:solidFill>
                  <a:schemeClr val="tx1"/>
                </a:solidFill>
              </a:rPr>
              <a:t>億元。</a:t>
            </a:r>
          </a:p>
        </p:txBody>
      </p:sp>
      <p:cxnSp>
        <p:nvCxnSpPr>
          <p:cNvPr id="25" name="直接连接符 8">
            <a:extLst>
              <a:ext uri="{FF2B5EF4-FFF2-40B4-BE49-F238E27FC236}">
                <a16:creationId xmlns:a16="http://schemas.microsoft.com/office/drawing/2014/main" id="{C865D9EE-55DF-4ADA-B100-EE9E78BF6BFC}"/>
              </a:ext>
            </a:extLst>
          </p:cNvPr>
          <p:cNvCxnSpPr>
            <a:cxnSpLocks/>
          </p:cNvCxnSpPr>
          <p:nvPr/>
        </p:nvCxnSpPr>
        <p:spPr>
          <a:xfrm>
            <a:off x="1850109" y="3024066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FAD5222C-2D3C-49FD-BFAE-23D05445F164}"/>
              </a:ext>
            </a:extLst>
          </p:cNvPr>
          <p:cNvSpPr/>
          <p:nvPr/>
        </p:nvSpPr>
        <p:spPr>
          <a:xfrm>
            <a:off x="2032104" y="2489423"/>
            <a:ext cx="856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</a:t>
            </a:r>
            <a:r>
              <a:rPr lang="zh-TW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開辦承銷、債券業務，擴大為全面性之綜合證券公司</a:t>
            </a:r>
          </a:p>
        </p:txBody>
      </p:sp>
      <p:cxnSp>
        <p:nvCxnSpPr>
          <p:cNvPr id="27" name="直接连接符 8">
            <a:extLst>
              <a:ext uri="{FF2B5EF4-FFF2-40B4-BE49-F238E27FC236}">
                <a16:creationId xmlns:a16="http://schemas.microsoft.com/office/drawing/2014/main" id="{EF2CA70F-AF70-4BB3-ABDC-1591FB52B28B}"/>
              </a:ext>
            </a:extLst>
          </p:cNvPr>
          <p:cNvCxnSpPr>
            <a:cxnSpLocks/>
          </p:cNvCxnSpPr>
          <p:nvPr/>
        </p:nvCxnSpPr>
        <p:spPr>
          <a:xfrm>
            <a:off x="1836795" y="3752273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A51C1CB9-1160-42E5-8794-5DAB84291FA4}"/>
              </a:ext>
            </a:extLst>
          </p:cNvPr>
          <p:cNvSpPr/>
          <p:nvPr/>
        </p:nvSpPr>
        <p:spPr>
          <a:xfrm>
            <a:off x="2032104" y="3197611"/>
            <a:ext cx="75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1995</a:t>
            </a:r>
            <a:r>
              <a:rPr lang="zh-TW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以『永昌證券』於店頭上櫃交易</a:t>
            </a:r>
            <a:endParaRPr lang="zh-TW" altLang="zh-TW" b="1" dirty="0">
              <a:solidFill>
                <a:srgbClr val="E648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接连接符 8">
            <a:extLst>
              <a:ext uri="{FF2B5EF4-FFF2-40B4-BE49-F238E27FC236}">
                <a16:creationId xmlns:a16="http://schemas.microsoft.com/office/drawing/2014/main" id="{32349481-DA87-474F-8CCA-B3344DE7565A}"/>
              </a:ext>
            </a:extLst>
          </p:cNvPr>
          <p:cNvCxnSpPr>
            <a:cxnSpLocks/>
          </p:cNvCxnSpPr>
          <p:nvPr/>
        </p:nvCxnSpPr>
        <p:spPr>
          <a:xfrm>
            <a:off x="1850108" y="4468550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2">
            <a:extLst>
              <a:ext uri="{FF2B5EF4-FFF2-40B4-BE49-F238E27FC236}">
                <a16:creationId xmlns:a16="http://schemas.microsoft.com/office/drawing/2014/main" id="{A09FD64C-D604-41A3-9577-B0B87947168C}"/>
              </a:ext>
            </a:extLst>
          </p:cNvPr>
          <p:cNvSpPr txBox="1"/>
          <p:nvPr/>
        </p:nvSpPr>
        <p:spPr>
          <a:xfrm>
            <a:off x="1952806" y="3935082"/>
            <a:ext cx="7830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b="1" dirty="0"/>
              <a:t>1997</a:t>
            </a:r>
            <a:r>
              <a:rPr lang="zh-TW" altLang="zh-TW" b="1" dirty="0"/>
              <a:t>年 </a:t>
            </a:r>
            <a:r>
              <a:rPr lang="zh-TW" altLang="zh-TW" b="1" dirty="0">
                <a:solidFill>
                  <a:schemeClr val="tx1"/>
                </a:solidFill>
              </a:rPr>
              <a:t>轉投資永昌綜合證券</a:t>
            </a: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zh-TW" b="1" dirty="0">
                <a:solidFill>
                  <a:schemeClr val="tx1"/>
                </a:solidFill>
              </a:rPr>
              <a:t>香港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  <a:r>
              <a:rPr lang="zh-TW" altLang="zh-TW" b="1" dirty="0">
                <a:solidFill>
                  <a:schemeClr val="tx1"/>
                </a:solidFill>
              </a:rPr>
              <a:t>有限公司</a:t>
            </a:r>
          </a:p>
        </p:txBody>
      </p:sp>
      <p:cxnSp>
        <p:nvCxnSpPr>
          <p:cNvPr id="19" name="直接连接符 8">
            <a:extLst>
              <a:ext uri="{FF2B5EF4-FFF2-40B4-BE49-F238E27FC236}">
                <a16:creationId xmlns:a16="http://schemas.microsoft.com/office/drawing/2014/main" id="{4200F802-08F4-42B7-9551-64243061B08D}"/>
              </a:ext>
            </a:extLst>
          </p:cNvPr>
          <p:cNvCxnSpPr>
            <a:cxnSpLocks/>
          </p:cNvCxnSpPr>
          <p:nvPr/>
        </p:nvCxnSpPr>
        <p:spPr>
          <a:xfrm>
            <a:off x="1842552" y="5180161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0529F5F1-16D8-46D7-88F4-9F9BE898B5F9}"/>
              </a:ext>
            </a:extLst>
          </p:cNvPr>
          <p:cNvSpPr/>
          <p:nvPr/>
        </p:nvSpPr>
        <p:spPr>
          <a:xfrm>
            <a:off x="2032104" y="4550426"/>
            <a:ext cx="855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2001</a:t>
            </a:r>
            <a:r>
              <a:rPr lang="zh-TW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臨時股東會通過與華南銀行以換股方式設立華南金融控股公司</a:t>
            </a:r>
            <a:r>
              <a:rPr lang="en-US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(2880)</a:t>
            </a:r>
            <a:r>
              <a:rPr lang="zh-TW" altLang="en-US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，為上市公司</a:t>
            </a:r>
            <a:endParaRPr lang="en-CA" b="1" dirty="0">
              <a:solidFill>
                <a:srgbClr val="E648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1" name="直接连接符 8">
            <a:extLst>
              <a:ext uri="{FF2B5EF4-FFF2-40B4-BE49-F238E27FC236}">
                <a16:creationId xmlns:a16="http://schemas.microsoft.com/office/drawing/2014/main" id="{1C797847-F5F9-4CAA-9C0A-15A9EEBD184C}"/>
              </a:ext>
            </a:extLst>
          </p:cNvPr>
          <p:cNvCxnSpPr>
            <a:cxnSpLocks/>
          </p:cNvCxnSpPr>
          <p:nvPr/>
        </p:nvCxnSpPr>
        <p:spPr>
          <a:xfrm>
            <a:off x="1846273" y="5915111"/>
            <a:ext cx="7937519" cy="0"/>
          </a:xfrm>
          <a:prstGeom prst="line">
            <a:avLst/>
          </a:prstGeom>
          <a:ln>
            <a:solidFill>
              <a:schemeClr val="accent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79DC847E-EBC7-413B-8316-6C2504BE569F}"/>
              </a:ext>
            </a:extLst>
          </p:cNvPr>
          <p:cNvSpPr/>
          <p:nvPr/>
        </p:nvSpPr>
        <p:spPr>
          <a:xfrm>
            <a:off x="2051622" y="5350266"/>
            <a:ext cx="754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2003</a:t>
            </a:r>
            <a:r>
              <a:rPr lang="zh-TW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zh-TW" altLang="en-US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zh-TW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集團子公司名稱更名為</a:t>
            </a:r>
            <a:r>
              <a:rPr lang="en-US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華南永昌證券股份有限公司</a:t>
            </a:r>
            <a:r>
              <a:rPr lang="en-US" altLang="zh-TW" b="1" dirty="0">
                <a:solidFill>
                  <a:srgbClr val="E6482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altLang="zh-TW" b="1" dirty="0">
              <a:solidFill>
                <a:srgbClr val="E6482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142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7551" y="353020"/>
            <a:ext cx="403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0"/>
              </a:spcAft>
            </a:pP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華南永昌證券成員</a:t>
            </a:r>
          </a:p>
        </p:txBody>
      </p:sp>
      <p:sp>
        <p:nvSpPr>
          <p:cNvPr id="5" name="椭圆 4"/>
          <p:cNvSpPr/>
          <p:nvPr/>
        </p:nvSpPr>
        <p:spPr>
          <a:xfrm>
            <a:off x="4483100" y="1849343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871214" y="2876884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105494" y="4120826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7566819" y="2876884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064375" y="1849343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333526" y="4120826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359025" y="1699197"/>
            <a:ext cx="237172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80000"/>
              </a:lnSpc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承銷部</a:t>
            </a:r>
          </a:p>
          <a:p>
            <a:r>
              <a:rPr lang="en-US" altLang="zh-TW" sz="1800" b="0" dirty="0"/>
              <a:t>(4</a:t>
            </a:r>
            <a:r>
              <a:rPr lang="zh-TW" altLang="zh-TW" sz="1800" b="0" dirty="0"/>
              <a:t>個據點</a:t>
            </a:r>
            <a:r>
              <a:rPr lang="en-US" altLang="zh-TW" sz="1800" b="0" dirty="0"/>
              <a:t>)</a:t>
            </a:r>
          </a:p>
        </p:txBody>
      </p:sp>
      <p:sp>
        <p:nvSpPr>
          <p:cNvPr id="37" name="文本框 17">
            <a:extLst>
              <a:ext uri="{FF2B5EF4-FFF2-40B4-BE49-F238E27FC236}">
                <a16:creationId xmlns:a16="http://schemas.microsoft.com/office/drawing/2014/main" id="{290C9722-A95A-40EE-84A8-F52A9B599447}"/>
              </a:ext>
            </a:extLst>
          </p:cNvPr>
          <p:cNvSpPr txBox="1"/>
          <p:nvPr/>
        </p:nvSpPr>
        <p:spPr>
          <a:xfrm>
            <a:off x="1851125" y="4437002"/>
            <a:ext cx="240384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80000"/>
              </a:lnSpc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金融商品部</a:t>
            </a:r>
          </a:p>
          <a:p>
            <a:r>
              <a:rPr lang="en-US" altLang="zh-TW" sz="1800" b="0" dirty="0"/>
              <a:t>(</a:t>
            </a:r>
            <a:r>
              <a:rPr lang="zh-TW" altLang="zh-TW" sz="1800" b="0" dirty="0"/>
              <a:t>商品多元化</a:t>
            </a:r>
            <a:r>
              <a:rPr lang="en-US" altLang="zh-TW" sz="1800" b="0" dirty="0"/>
              <a:t>)</a:t>
            </a:r>
          </a:p>
        </p:txBody>
      </p:sp>
      <p:sp>
        <p:nvSpPr>
          <p:cNvPr id="38" name="文本框 17">
            <a:extLst>
              <a:ext uri="{FF2B5EF4-FFF2-40B4-BE49-F238E27FC236}">
                <a16:creationId xmlns:a16="http://schemas.microsoft.com/office/drawing/2014/main" id="{BF08B530-D91B-4CE6-8383-598A9CFAB479}"/>
              </a:ext>
            </a:extLst>
          </p:cNvPr>
          <p:cNvSpPr txBox="1"/>
          <p:nvPr/>
        </p:nvSpPr>
        <p:spPr>
          <a:xfrm>
            <a:off x="7195130" y="3051924"/>
            <a:ext cx="404177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80000"/>
              </a:lnSpc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自營部</a:t>
            </a:r>
          </a:p>
          <a:p>
            <a:r>
              <a:rPr lang="en-US" altLang="zh-TW" sz="1800" b="0" dirty="0"/>
              <a:t>(</a:t>
            </a:r>
            <a:r>
              <a:rPr lang="zh-TW" altLang="zh-TW" sz="1800" b="0" dirty="0"/>
              <a:t>證券、期貨</a:t>
            </a:r>
            <a:r>
              <a:rPr lang="en-US" altLang="zh-TW" sz="1800" b="0" dirty="0"/>
              <a:t>)</a:t>
            </a:r>
          </a:p>
        </p:txBody>
      </p:sp>
      <p:sp>
        <p:nvSpPr>
          <p:cNvPr id="39" name="文本框 17">
            <a:extLst>
              <a:ext uri="{FF2B5EF4-FFF2-40B4-BE49-F238E27FC236}">
                <a16:creationId xmlns:a16="http://schemas.microsoft.com/office/drawing/2014/main" id="{F9264785-F859-46E4-93CE-C8AA445DB22B}"/>
              </a:ext>
            </a:extLst>
          </p:cNvPr>
          <p:cNvSpPr txBox="1"/>
          <p:nvPr/>
        </p:nvSpPr>
        <p:spPr>
          <a:xfrm>
            <a:off x="7462332" y="4437002"/>
            <a:ext cx="313286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80000"/>
              </a:lnSpc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股務代理部</a:t>
            </a:r>
          </a:p>
          <a:p>
            <a:r>
              <a:rPr lang="en-US" altLang="zh-TW" sz="1800" b="0" dirty="0"/>
              <a:t>(</a:t>
            </a:r>
            <a:r>
              <a:rPr lang="zh-TW" altLang="zh-TW" sz="1800" b="0" dirty="0"/>
              <a:t>資本市場</a:t>
            </a:r>
            <a:r>
              <a:rPr lang="en-US" altLang="zh-TW" sz="1800" b="0" dirty="0"/>
              <a:t>)</a:t>
            </a:r>
          </a:p>
        </p:txBody>
      </p:sp>
      <p:sp>
        <p:nvSpPr>
          <p:cNvPr id="40" name="文本框 17">
            <a:extLst>
              <a:ext uri="{FF2B5EF4-FFF2-40B4-BE49-F238E27FC236}">
                <a16:creationId xmlns:a16="http://schemas.microsoft.com/office/drawing/2014/main" id="{E476D7CE-E0BE-4958-A84C-7306FD1264E4}"/>
              </a:ext>
            </a:extLst>
          </p:cNvPr>
          <p:cNvSpPr txBox="1"/>
          <p:nvPr/>
        </p:nvSpPr>
        <p:spPr>
          <a:xfrm>
            <a:off x="6779725" y="5573383"/>
            <a:ext cx="298388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80000"/>
              </a:lnSpc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財富管理部</a:t>
            </a:r>
          </a:p>
          <a:p>
            <a:r>
              <a:rPr lang="en-US" altLang="zh-TW" sz="1800" b="0" dirty="0"/>
              <a:t>(</a:t>
            </a:r>
            <a:r>
              <a:rPr lang="zh-TW" altLang="zh-TW" sz="1800" b="0" dirty="0"/>
              <a:t>基金信託、保險</a:t>
            </a:r>
            <a:r>
              <a:rPr lang="en-US" altLang="zh-TW" sz="1800" b="0" dirty="0"/>
              <a:t>)</a:t>
            </a:r>
          </a:p>
        </p:txBody>
      </p:sp>
      <p:sp>
        <p:nvSpPr>
          <p:cNvPr id="20" name="椭圆 4">
            <a:extLst>
              <a:ext uri="{FF2B5EF4-FFF2-40B4-BE49-F238E27FC236}">
                <a16:creationId xmlns:a16="http://schemas.microsoft.com/office/drawing/2014/main" id="{21003CA1-7252-469E-B389-4E44009830A8}"/>
              </a:ext>
            </a:extLst>
          </p:cNvPr>
          <p:cNvSpPr/>
          <p:nvPr/>
        </p:nvSpPr>
        <p:spPr>
          <a:xfrm>
            <a:off x="5183348" y="4957570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8">
            <a:extLst>
              <a:ext uri="{FF2B5EF4-FFF2-40B4-BE49-F238E27FC236}">
                <a16:creationId xmlns:a16="http://schemas.microsoft.com/office/drawing/2014/main" id="{7E5E9A2B-4E29-49C0-B9B7-F4415EF1CB32}"/>
              </a:ext>
            </a:extLst>
          </p:cNvPr>
          <p:cNvSpPr/>
          <p:nvPr/>
        </p:nvSpPr>
        <p:spPr>
          <a:xfrm>
            <a:off x="6476070" y="4942970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A7627ABE-F911-4D92-899B-DA9CD4419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53" y="2725009"/>
            <a:ext cx="1798653" cy="1798653"/>
          </a:xfrm>
          <a:prstGeom prst="ellipse">
            <a:avLst/>
          </a:prstGeom>
          <a:ln w="127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2C2C4611-A23F-4171-BCF6-6C15BBF2F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08" y="2682802"/>
            <a:ext cx="1848941" cy="1840860"/>
          </a:xfrm>
          <a:prstGeom prst="ellipse">
            <a:avLst/>
          </a:prstGeom>
          <a:ln w="1905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9" name="椭圆 4">
            <a:extLst>
              <a:ext uri="{FF2B5EF4-FFF2-40B4-BE49-F238E27FC236}">
                <a16:creationId xmlns:a16="http://schemas.microsoft.com/office/drawing/2014/main" id="{00C01879-2BE3-4FFC-B82F-BAB14156E6B1}"/>
              </a:ext>
            </a:extLst>
          </p:cNvPr>
          <p:cNvSpPr/>
          <p:nvPr/>
        </p:nvSpPr>
        <p:spPr>
          <a:xfrm>
            <a:off x="5708942" y="1503279"/>
            <a:ext cx="704850" cy="7048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17">
            <a:extLst>
              <a:ext uri="{FF2B5EF4-FFF2-40B4-BE49-F238E27FC236}">
                <a16:creationId xmlns:a16="http://schemas.microsoft.com/office/drawing/2014/main" id="{0A6EE22B-4126-4691-B718-ABC08D9F3379}"/>
              </a:ext>
            </a:extLst>
          </p:cNvPr>
          <p:cNvSpPr txBox="1"/>
          <p:nvPr/>
        </p:nvSpPr>
        <p:spPr>
          <a:xfrm>
            <a:off x="7547555" y="1696211"/>
            <a:ext cx="237172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80000"/>
              </a:lnSpc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債券部</a:t>
            </a:r>
          </a:p>
          <a:p>
            <a:r>
              <a:rPr lang="en-US" altLang="zh-TW" sz="1800" b="0" dirty="0"/>
              <a:t>(</a:t>
            </a:r>
            <a:r>
              <a:rPr lang="zh-TW" altLang="zh-TW" sz="1800" b="0" dirty="0"/>
              <a:t>利率市場</a:t>
            </a:r>
            <a:r>
              <a:rPr lang="en-US" altLang="zh-TW" sz="1800" b="0" dirty="0"/>
              <a:t>)</a:t>
            </a:r>
          </a:p>
        </p:txBody>
      </p:sp>
      <p:sp>
        <p:nvSpPr>
          <p:cNvPr id="31" name="文本框 17">
            <a:extLst>
              <a:ext uri="{FF2B5EF4-FFF2-40B4-BE49-F238E27FC236}">
                <a16:creationId xmlns:a16="http://schemas.microsoft.com/office/drawing/2014/main" id="{12253595-F91E-46BA-A7A9-995A3181173F}"/>
              </a:ext>
            </a:extLst>
          </p:cNvPr>
          <p:cNvSpPr txBox="1"/>
          <p:nvPr/>
        </p:nvSpPr>
        <p:spPr>
          <a:xfrm>
            <a:off x="3121741" y="5606988"/>
            <a:ext cx="240384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80000"/>
              </a:lnSpc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海外商品部</a:t>
            </a:r>
          </a:p>
          <a:p>
            <a:r>
              <a:rPr lang="en-US" altLang="zh-TW" sz="1800" b="0" dirty="0"/>
              <a:t>(</a:t>
            </a:r>
            <a:r>
              <a:rPr lang="zh-TW" altLang="zh-TW" sz="1800" b="0" dirty="0"/>
              <a:t>複委託</a:t>
            </a:r>
            <a:r>
              <a:rPr lang="en-US" altLang="zh-TW" sz="1800" b="0" dirty="0"/>
              <a:t>)</a:t>
            </a:r>
          </a:p>
        </p:txBody>
      </p:sp>
      <p:sp>
        <p:nvSpPr>
          <p:cNvPr id="32" name="文本框 17">
            <a:extLst>
              <a:ext uri="{FF2B5EF4-FFF2-40B4-BE49-F238E27FC236}">
                <a16:creationId xmlns:a16="http://schemas.microsoft.com/office/drawing/2014/main" id="{93FD0C75-9D88-4F39-8668-F3D2E170C72D}"/>
              </a:ext>
            </a:extLst>
          </p:cNvPr>
          <p:cNvSpPr txBox="1"/>
          <p:nvPr/>
        </p:nvSpPr>
        <p:spPr>
          <a:xfrm>
            <a:off x="3791523" y="927949"/>
            <a:ext cx="464430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ct val="0"/>
              </a:spcAft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經紀業務部</a:t>
            </a:r>
          </a:p>
          <a:p>
            <a:pPr algn="ctr">
              <a:lnSpc>
                <a:spcPct val="80000"/>
              </a:lnSpc>
              <a:spcAft>
                <a:spcPct val="0"/>
              </a:spcAft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據點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+186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個銀行櫃檯</a:t>
            </a:r>
            <a:r>
              <a:rPr lang="en-CA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本框 17">
            <a:extLst>
              <a:ext uri="{FF2B5EF4-FFF2-40B4-BE49-F238E27FC236}">
                <a16:creationId xmlns:a16="http://schemas.microsoft.com/office/drawing/2014/main" id="{AE44C4E5-5E25-48D5-B2DB-CF3FBB45485F}"/>
              </a:ext>
            </a:extLst>
          </p:cNvPr>
          <p:cNvSpPr txBox="1"/>
          <p:nvPr/>
        </p:nvSpPr>
        <p:spPr>
          <a:xfrm>
            <a:off x="1254216" y="2883524"/>
            <a:ext cx="3006367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80000"/>
              </a:lnSpc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zh-TW" dirty="0"/>
              <a:t>國際證券</a:t>
            </a:r>
            <a:endParaRPr lang="en-CA" altLang="zh-TW" dirty="0"/>
          </a:p>
          <a:p>
            <a:r>
              <a:rPr lang="zh-TW" altLang="zh-TW" dirty="0"/>
              <a:t>業務分公司</a:t>
            </a:r>
          </a:p>
          <a:p>
            <a:r>
              <a:rPr lang="en-US" altLang="zh-TW" sz="1800" b="0" dirty="0"/>
              <a:t>(OSU)</a:t>
            </a:r>
          </a:p>
        </p:txBody>
      </p:sp>
    </p:spTree>
    <p:extLst>
      <p:ext uri="{BB962C8B-B14F-4D97-AF65-F5344CB8AC3E}">
        <p14:creationId xmlns:p14="http://schemas.microsoft.com/office/powerpoint/2010/main" val="97022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" y="1320980"/>
            <a:ext cx="3043010" cy="5421133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295400" y="489500"/>
            <a:ext cx="3868198" cy="3937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業務與經紀通路</a:t>
            </a:r>
            <a:endParaRPr lang="zh-TW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9" name="Group 182">
            <a:extLst>
              <a:ext uri="{FF2B5EF4-FFF2-40B4-BE49-F238E27FC236}">
                <a16:creationId xmlns:a16="http://schemas.microsoft.com/office/drawing/2014/main" id="{22303FEA-05F4-4620-86BD-53074F153285}"/>
              </a:ext>
            </a:extLst>
          </p:cNvPr>
          <p:cNvGrpSpPr>
            <a:grpSpLocks/>
          </p:cNvGrpSpPr>
          <p:nvPr/>
        </p:nvGrpSpPr>
        <p:grpSpPr bwMode="auto">
          <a:xfrm>
            <a:off x="666366" y="1244528"/>
            <a:ext cx="9786826" cy="5651622"/>
            <a:chOff x="-347" y="764"/>
            <a:chExt cx="5729" cy="3030"/>
          </a:xfrm>
          <a:effectLst/>
        </p:grpSpPr>
        <p:sp>
          <p:nvSpPr>
            <p:cNvPr id="150" name="Rectangle 6">
              <a:extLst>
                <a:ext uri="{FF2B5EF4-FFF2-40B4-BE49-F238E27FC236}">
                  <a16:creationId xmlns:a16="http://schemas.microsoft.com/office/drawing/2014/main" id="{A114C5DB-EC0B-4E55-AB25-A3CA873B8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7" y="1768"/>
              <a:ext cx="949" cy="187"/>
            </a:xfrm>
            <a:prstGeom prst="rect">
              <a:avLst/>
            </a:prstGeom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經紀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1" name="Rectangle 7">
              <a:extLst>
                <a:ext uri="{FF2B5EF4-FFF2-40B4-BE49-F238E27FC236}">
                  <a16:creationId xmlns:a16="http://schemas.microsoft.com/office/drawing/2014/main" id="{60904943-DC1B-4956-AA61-4CBF8BA1A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" y="1427"/>
              <a:ext cx="949" cy="187"/>
            </a:xfrm>
            <a:prstGeom prst="rect">
              <a:avLst/>
            </a:prstGeom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複委託</a:t>
              </a:r>
            </a:p>
          </p:txBody>
        </p:sp>
        <p:sp>
          <p:nvSpPr>
            <p:cNvPr id="152" name="Rectangle 8">
              <a:extLst>
                <a:ext uri="{FF2B5EF4-FFF2-40B4-BE49-F238E27FC236}">
                  <a16:creationId xmlns:a16="http://schemas.microsoft.com/office/drawing/2014/main" id="{79A779B3-EA83-4638-8263-367AC8E1A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" y="2809"/>
              <a:ext cx="946" cy="290"/>
            </a:xfrm>
            <a:prstGeom prst="rect">
              <a:avLst/>
            </a:prstGeom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TW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財富管理</a:t>
              </a:r>
              <a:endPara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zh-TW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信託基金</a:t>
              </a:r>
              <a:endPara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3" name="Rectangle 10">
              <a:extLst>
                <a:ext uri="{FF2B5EF4-FFF2-40B4-BE49-F238E27FC236}">
                  <a16:creationId xmlns:a16="http://schemas.microsoft.com/office/drawing/2014/main" id="{910086FF-0954-448D-B9BE-EA15E91B9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3" y="1424"/>
              <a:ext cx="949" cy="187"/>
            </a:xfrm>
            <a:prstGeom prst="rect">
              <a:avLst/>
            </a:prstGeom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衍生性商品</a:t>
              </a:r>
            </a:p>
          </p:txBody>
        </p:sp>
        <p:sp>
          <p:nvSpPr>
            <p:cNvPr id="154" name="Rectangle 11">
              <a:extLst>
                <a:ext uri="{FF2B5EF4-FFF2-40B4-BE49-F238E27FC236}">
                  <a16:creationId xmlns:a16="http://schemas.microsoft.com/office/drawing/2014/main" id="{75C40CA7-2F50-4497-BD04-36BE6DB7C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2082"/>
              <a:ext cx="949" cy="229"/>
            </a:xfrm>
            <a:prstGeom prst="rect">
              <a:avLst/>
            </a:prstGeom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TW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理財產品</a:t>
              </a:r>
            </a:p>
          </p:txBody>
        </p:sp>
        <p:sp>
          <p:nvSpPr>
            <p:cNvPr id="155" name="Rectangle 12">
              <a:extLst>
                <a:ext uri="{FF2B5EF4-FFF2-40B4-BE49-F238E27FC236}">
                  <a16:creationId xmlns:a16="http://schemas.microsoft.com/office/drawing/2014/main" id="{C34BF3CB-6017-4F13-8039-1C3EAFDC5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" y="2847"/>
              <a:ext cx="949" cy="256"/>
            </a:xfrm>
            <a:prstGeom prst="rect">
              <a:avLst/>
            </a:prstGeom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TW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財富管理</a:t>
              </a:r>
              <a:endPara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80000"/>
                </a:lnSpc>
                <a:defRPr/>
              </a:pPr>
              <a:r>
                <a:rPr lang="zh-TW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保險代理</a:t>
              </a:r>
              <a:endParaRPr lang="zh-TW" altLang="en-US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6" name="Freeform 46">
              <a:extLst>
                <a:ext uri="{FF2B5EF4-FFF2-40B4-BE49-F238E27FC236}">
                  <a16:creationId xmlns:a16="http://schemas.microsoft.com/office/drawing/2014/main" id="{052A22B1-07D0-40FC-9E0C-F9FFCFD7BF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94" y="2197"/>
              <a:ext cx="27" cy="26"/>
            </a:xfrm>
            <a:custGeom>
              <a:avLst/>
              <a:gdLst>
                <a:gd name="T0" fmla="*/ 1 w 56"/>
                <a:gd name="T1" fmla="*/ 2 h 50"/>
                <a:gd name="T2" fmla="*/ 2 w 56"/>
                <a:gd name="T3" fmla="*/ 3 h 50"/>
                <a:gd name="T4" fmla="*/ 5 w 56"/>
                <a:gd name="T5" fmla="*/ 3 h 50"/>
                <a:gd name="T6" fmla="*/ 7 w 56"/>
                <a:gd name="T7" fmla="*/ 4 h 50"/>
                <a:gd name="T8" fmla="*/ 9 w 56"/>
                <a:gd name="T9" fmla="*/ 4 h 50"/>
                <a:gd name="T10" fmla="*/ 12 w 56"/>
                <a:gd name="T11" fmla="*/ 5 h 50"/>
                <a:gd name="T12" fmla="*/ 15 w 56"/>
                <a:gd name="T13" fmla="*/ 4 h 50"/>
                <a:gd name="T14" fmla="*/ 17 w 56"/>
                <a:gd name="T15" fmla="*/ 4 h 50"/>
                <a:gd name="T16" fmla="*/ 18 w 56"/>
                <a:gd name="T17" fmla="*/ 5 h 50"/>
                <a:gd name="T18" fmla="*/ 21 w 56"/>
                <a:gd name="T19" fmla="*/ 10 h 50"/>
                <a:gd name="T20" fmla="*/ 26 w 56"/>
                <a:gd name="T21" fmla="*/ 18 h 50"/>
                <a:gd name="T22" fmla="*/ 26 w 56"/>
                <a:gd name="T23" fmla="*/ 20 h 50"/>
                <a:gd name="T24" fmla="*/ 27 w 56"/>
                <a:gd name="T25" fmla="*/ 24 h 50"/>
                <a:gd name="T26" fmla="*/ 25 w 56"/>
                <a:gd name="T27" fmla="*/ 26 h 50"/>
                <a:gd name="T28" fmla="*/ 22 w 56"/>
                <a:gd name="T29" fmla="*/ 25 h 50"/>
                <a:gd name="T30" fmla="*/ 22 w 56"/>
                <a:gd name="T31" fmla="*/ 21 h 50"/>
                <a:gd name="T32" fmla="*/ 21 w 56"/>
                <a:gd name="T33" fmla="*/ 18 h 50"/>
                <a:gd name="T34" fmla="*/ 20 w 56"/>
                <a:gd name="T35" fmla="*/ 15 h 50"/>
                <a:gd name="T36" fmla="*/ 16 w 56"/>
                <a:gd name="T37" fmla="*/ 12 h 50"/>
                <a:gd name="T38" fmla="*/ 12 w 56"/>
                <a:gd name="T39" fmla="*/ 9 h 50"/>
                <a:gd name="T40" fmla="*/ 8 w 56"/>
                <a:gd name="T41" fmla="*/ 8 h 50"/>
                <a:gd name="T42" fmla="*/ 3 w 56"/>
                <a:gd name="T43" fmla="*/ 5 h 50"/>
                <a:gd name="T44" fmla="*/ 0 w 56"/>
                <a:gd name="T45" fmla="*/ 3 h 50"/>
                <a:gd name="T46" fmla="*/ 0 w 56"/>
                <a:gd name="T47" fmla="*/ 0 h 50"/>
                <a:gd name="T48" fmla="*/ 1 w 56"/>
                <a:gd name="T49" fmla="*/ 2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6"/>
                <a:gd name="T76" fmla="*/ 0 h 50"/>
                <a:gd name="T77" fmla="*/ 56 w 56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6" h="50">
                  <a:moveTo>
                    <a:pt x="2" y="3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24" y="10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4" y="19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6" y="46"/>
                  </a:lnTo>
                  <a:lnTo>
                    <a:pt x="51" y="50"/>
                  </a:lnTo>
                  <a:lnTo>
                    <a:pt x="46" y="48"/>
                  </a:lnTo>
                  <a:lnTo>
                    <a:pt x="46" y="41"/>
                  </a:lnTo>
                  <a:lnTo>
                    <a:pt x="44" y="34"/>
                  </a:lnTo>
                  <a:lnTo>
                    <a:pt x="42" y="29"/>
                  </a:lnTo>
                  <a:lnTo>
                    <a:pt x="33" y="24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7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adFill rotWithShape="1">
              <a:gsLst>
                <a:gs pos="0">
                  <a:srgbClr val="000047"/>
                </a:gs>
                <a:gs pos="100000">
                  <a:srgbClr val="000099">
                    <a:alpha val="10001"/>
                  </a:srgbClr>
                </a:gs>
              </a:gsLst>
              <a:lin ang="540000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Rectangle 13">
              <a:extLst>
                <a:ext uri="{FF2B5EF4-FFF2-40B4-BE49-F238E27FC236}">
                  <a16:creationId xmlns:a16="http://schemas.microsoft.com/office/drawing/2014/main" id="{1B9384C1-3680-4920-B576-B16DF8014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" y="2082"/>
              <a:ext cx="970" cy="221"/>
            </a:xfrm>
            <a:prstGeom prst="rect">
              <a:avLst/>
            </a:prstGeom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spcBef>
                  <a:spcPts val="638"/>
                </a:spcBef>
                <a:buSzPct val="45000"/>
                <a:defRPr/>
              </a:pPr>
              <a:r>
                <a:rPr lang="zh-TW" altLang="en-US" sz="16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zh-TW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融資融券借貸</a:t>
              </a:r>
            </a:p>
          </p:txBody>
        </p:sp>
        <p:sp>
          <p:nvSpPr>
            <p:cNvPr id="158" name="Freeform 88">
              <a:extLst>
                <a:ext uri="{FF2B5EF4-FFF2-40B4-BE49-F238E27FC236}">
                  <a16:creationId xmlns:a16="http://schemas.microsoft.com/office/drawing/2014/main" id="{AA76D775-913E-4201-B24D-8DFD6391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934"/>
              <a:ext cx="13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59" name="Freeform 89">
              <a:extLst>
                <a:ext uri="{FF2B5EF4-FFF2-40B4-BE49-F238E27FC236}">
                  <a16:creationId xmlns:a16="http://schemas.microsoft.com/office/drawing/2014/main" id="{FDECA48A-1D66-4795-80DB-BB37F0E44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0" y="1934"/>
              <a:ext cx="13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3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0" name="Oval 548">
              <a:extLst>
                <a:ext uri="{FF2B5EF4-FFF2-40B4-BE49-F238E27FC236}">
                  <a16:creationId xmlns:a16="http://schemas.microsoft.com/office/drawing/2014/main" id="{90D1B51B-7985-4083-9B4F-F3D85B36F5D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-347" y="764"/>
              <a:ext cx="2331" cy="2856"/>
            </a:xfrm>
            <a:prstGeom prst="ellipse">
              <a:avLst/>
            </a:prstGeom>
            <a:noFill/>
            <a:ln w="22225">
              <a:solidFill>
                <a:srgbClr val="FF66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TW" altLang="zh-TW"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1" name="Freeform 496">
              <a:extLst>
                <a:ext uri="{FF2B5EF4-FFF2-40B4-BE49-F238E27FC236}">
                  <a16:creationId xmlns:a16="http://schemas.microsoft.com/office/drawing/2014/main" id="{D0D42DE6-78B9-4CC6-BC22-0822F586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3551"/>
              <a:ext cx="10" cy="8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0" y="38"/>
                </a:cxn>
                <a:cxn ang="0">
                  <a:pos x="34" y="33"/>
                </a:cxn>
                <a:cxn ang="0">
                  <a:pos x="29" y="0"/>
                </a:cxn>
                <a:cxn ang="0">
                  <a:pos x="7" y="10"/>
                </a:cxn>
                <a:cxn ang="0">
                  <a:pos x="7" y="12"/>
                </a:cxn>
              </a:cxnLst>
              <a:rect l="0" t="0" r="r" b="b"/>
              <a:pathLst>
                <a:path w="34" h="38">
                  <a:moveTo>
                    <a:pt x="7" y="12"/>
                  </a:moveTo>
                  <a:lnTo>
                    <a:pt x="0" y="38"/>
                  </a:lnTo>
                  <a:lnTo>
                    <a:pt x="34" y="33"/>
                  </a:lnTo>
                  <a:lnTo>
                    <a:pt x="29" y="0"/>
                  </a:lnTo>
                  <a:lnTo>
                    <a:pt x="7" y="10"/>
                  </a:lnTo>
                  <a:lnTo>
                    <a:pt x="7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2" name="Freeform 497">
              <a:extLst>
                <a:ext uri="{FF2B5EF4-FFF2-40B4-BE49-F238E27FC236}">
                  <a16:creationId xmlns:a16="http://schemas.microsoft.com/office/drawing/2014/main" id="{544CDA7A-C112-4713-B37D-113E2FD82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3551"/>
              <a:ext cx="10" cy="8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0" y="38"/>
                </a:cxn>
                <a:cxn ang="0">
                  <a:pos x="34" y="33"/>
                </a:cxn>
                <a:cxn ang="0">
                  <a:pos x="29" y="0"/>
                </a:cxn>
                <a:cxn ang="0">
                  <a:pos x="7" y="10"/>
                </a:cxn>
                <a:cxn ang="0">
                  <a:pos x="7" y="12"/>
                </a:cxn>
              </a:cxnLst>
              <a:rect l="0" t="0" r="r" b="b"/>
              <a:pathLst>
                <a:path w="34" h="38">
                  <a:moveTo>
                    <a:pt x="7" y="12"/>
                  </a:moveTo>
                  <a:lnTo>
                    <a:pt x="0" y="38"/>
                  </a:lnTo>
                  <a:lnTo>
                    <a:pt x="34" y="33"/>
                  </a:lnTo>
                  <a:lnTo>
                    <a:pt x="29" y="0"/>
                  </a:lnTo>
                  <a:lnTo>
                    <a:pt x="7" y="10"/>
                  </a:lnTo>
                  <a:lnTo>
                    <a:pt x="7" y="12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3" name="Freeform 498">
              <a:extLst>
                <a:ext uri="{FF2B5EF4-FFF2-40B4-BE49-F238E27FC236}">
                  <a16:creationId xmlns:a16="http://schemas.microsoft.com/office/drawing/2014/main" id="{6885D6F4-7978-4996-9EFE-0FF3918D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3565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0"/>
                </a:cxn>
                <a:cxn ang="0">
                  <a:pos x="32" y="42"/>
                </a:cxn>
                <a:cxn ang="0">
                  <a:pos x="0" y="0"/>
                </a:cxn>
              </a:cxnLst>
              <a:rect l="0" t="0" r="r" b="b"/>
              <a:pathLst>
                <a:path w="32" h="42">
                  <a:moveTo>
                    <a:pt x="0" y="0"/>
                  </a:moveTo>
                  <a:lnTo>
                    <a:pt x="5" y="40"/>
                  </a:lnTo>
                  <a:lnTo>
                    <a:pt x="32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4" name="Freeform 499">
              <a:extLst>
                <a:ext uri="{FF2B5EF4-FFF2-40B4-BE49-F238E27FC236}">
                  <a16:creationId xmlns:a16="http://schemas.microsoft.com/office/drawing/2014/main" id="{FF034651-A7D9-412D-A364-22B8C9EE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3565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0"/>
                </a:cxn>
                <a:cxn ang="0">
                  <a:pos x="32" y="42"/>
                </a:cxn>
                <a:cxn ang="0">
                  <a:pos x="0" y="0"/>
                </a:cxn>
              </a:cxnLst>
              <a:rect l="0" t="0" r="r" b="b"/>
              <a:pathLst>
                <a:path w="32" h="42">
                  <a:moveTo>
                    <a:pt x="0" y="0"/>
                  </a:moveTo>
                  <a:lnTo>
                    <a:pt x="5" y="40"/>
                  </a:lnTo>
                  <a:lnTo>
                    <a:pt x="32" y="42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5" name="Freeform 524">
              <a:extLst>
                <a:ext uri="{FF2B5EF4-FFF2-40B4-BE49-F238E27FC236}">
                  <a16:creationId xmlns:a16="http://schemas.microsoft.com/office/drawing/2014/main" id="{66C59F53-4DB4-44C0-9B81-20A7CB096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3594"/>
              <a:ext cx="7" cy="4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0" y="19"/>
                </a:cxn>
                <a:cxn ang="0">
                  <a:pos x="3" y="14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5" y="2"/>
                </a:cxn>
              </a:cxnLst>
              <a:rect l="0" t="0" r="r" b="b"/>
              <a:pathLst>
                <a:path w="19" h="19">
                  <a:moveTo>
                    <a:pt x="15" y="2"/>
                  </a:move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3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5" y="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6" name="Freeform 525">
              <a:extLst>
                <a:ext uri="{FF2B5EF4-FFF2-40B4-BE49-F238E27FC236}">
                  <a16:creationId xmlns:a16="http://schemas.microsoft.com/office/drawing/2014/main" id="{E5EA9F29-16D4-4DB1-8664-D6FF9FAE1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3594"/>
              <a:ext cx="7" cy="4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7" y="4"/>
                </a:cxn>
                <a:cxn ang="0">
                  <a:pos x="19" y="7"/>
                </a:cxn>
                <a:cxn ang="0">
                  <a:pos x="19" y="11"/>
                </a:cxn>
                <a:cxn ang="0">
                  <a:pos x="19" y="19"/>
                </a:cxn>
                <a:cxn ang="0">
                  <a:pos x="15" y="19"/>
                </a:cxn>
                <a:cxn ang="0">
                  <a:pos x="10" y="19"/>
                </a:cxn>
                <a:cxn ang="0">
                  <a:pos x="3" y="14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15" y="2"/>
                </a:cxn>
              </a:cxnLst>
              <a:rect l="0" t="0" r="r" b="b"/>
              <a:pathLst>
                <a:path w="19" h="19">
                  <a:moveTo>
                    <a:pt x="15" y="2"/>
                  </a:moveTo>
                  <a:lnTo>
                    <a:pt x="17" y="4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19" y="19"/>
                  </a:lnTo>
                  <a:lnTo>
                    <a:pt x="15" y="19"/>
                  </a:lnTo>
                  <a:lnTo>
                    <a:pt x="10" y="19"/>
                  </a:lnTo>
                  <a:lnTo>
                    <a:pt x="3" y="14"/>
                  </a:lnTo>
                  <a:lnTo>
                    <a:pt x="0" y="9"/>
                  </a:lnTo>
                  <a:lnTo>
                    <a:pt x="0" y="7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5" y="2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7" name="Freeform 42">
              <a:extLst>
                <a:ext uri="{FF2B5EF4-FFF2-40B4-BE49-F238E27FC236}">
                  <a16:creationId xmlns:a16="http://schemas.microsoft.com/office/drawing/2014/main" id="{DD099475-AD84-48A3-9CB8-84DF6CC8D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3754"/>
              <a:ext cx="14" cy="1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0" y="38"/>
                </a:cxn>
                <a:cxn ang="0">
                  <a:pos x="34" y="33"/>
                </a:cxn>
                <a:cxn ang="0">
                  <a:pos x="29" y="0"/>
                </a:cxn>
                <a:cxn ang="0">
                  <a:pos x="7" y="10"/>
                </a:cxn>
                <a:cxn ang="0">
                  <a:pos x="7" y="12"/>
                </a:cxn>
              </a:cxnLst>
              <a:rect l="0" t="0" r="r" b="b"/>
              <a:pathLst>
                <a:path w="34" h="38">
                  <a:moveTo>
                    <a:pt x="7" y="12"/>
                  </a:moveTo>
                  <a:lnTo>
                    <a:pt x="0" y="38"/>
                  </a:lnTo>
                  <a:lnTo>
                    <a:pt x="34" y="33"/>
                  </a:lnTo>
                  <a:lnTo>
                    <a:pt x="29" y="0"/>
                  </a:lnTo>
                  <a:lnTo>
                    <a:pt x="7" y="10"/>
                  </a:lnTo>
                  <a:lnTo>
                    <a:pt x="7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8" name="Freeform 43">
              <a:extLst>
                <a:ext uri="{FF2B5EF4-FFF2-40B4-BE49-F238E27FC236}">
                  <a16:creationId xmlns:a16="http://schemas.microsoft.com/office/drawing/2014/main" id="{C270CB8E-62C7-42FC-9C5D-29487AEFD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" y="3754"/>
              <a:ext cx="14" cy="15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0" y="38"/>
                </a:cxn>
                <a:cxn ang="0">
                  <a:pos x="34" y="33"/>
                </a:cxn>
                <a:cxn ang="0">
                  <a:pos x="29" y="0"/>
                </a:cxn>
                <a:cxn ang="0">
                  <a:pos x="7" y="10"/>
                </a:cxn>
                <a:cxn ang="0">
                  <a:pos x="7" y="12"/>
                </a:cxn>
              </a:cxnLst>
              <a:rect l="0" t="0" r="r" b="b"/>
              <a:pathLst>
                <a:path w="34" h="38">
                  <a:moveTo>
                    <a:pt x="7" y="12"/>
                  </a:moveTo>
                  <a:lnTo>
                    <a:pt x="0" y="38"/>
                  </a:lnTo>
                  <a:lnTo>
                    <a:pt x="34" y="33"/>
                  </a:lnTo>
                  <a:lnTo>
                    <a:pt x="29" y="0"/>
                  </a:lnTo>
                  <a:lnTo>
                    <a:pt x="7" y="10"/>
                  </a:lnTo>
                  <a:lnTo>
                    <a:pt x="7" y="12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9" name="Freeform 44">
              <a:extLst>
                <a:ext uri="{FF2B5EF4-FFF2-40B4-BE49-F238E27FC236}">
                  <a16:creationId xmlns:a16="http://schemas.microsoft.com/office/drawing/2014/main" id="{DC7114A4-0C9F-45D3-8BA3-0E37B5EB3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377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0"/>
                </a:cxn>
                <a:cxn ang="0">
                  <a:pos x="32" y="42"/>
                </a:cxn>
                <a:cxn ang="0">
                  <a:pos x="0" y="0"/>
                </a:cxn>
              </a:cxnLst>
              <a:rect l="0" t="0" r="r" b="b"/>
              <a:pathLst>
                <a:path w="32" h="42">
                  <a:moveTo>
                    <a:pt x="0" y="0"/>
                  </a:moveTo>
                  <a:lnTo>
                    <a:pt x="5" y="40"/>
                  </a:lnTo>
                  <a:lnTo>
                    <a:pt x="32" y="42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0" name="Freeform 45">
              <a:extLst>
                <a:ext uri="{FF2B5EF4-FFF2-40B4-BE49-F238E27FC236}">
                  <a16:creationId xmlns:a16="http://schemas.microsoft.com/office/drawing/2014/main" id="{4DEB7F7A-221D-4B0E-B5F2-2E03EDAC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" y="377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40"/>
                </a:cxn>
                <a:cxn ang="0">
                  <a:pos x="32" y="42"/>
                </a:cxn>
                <a:cxn ang="0">
                  <a:pos x="0" y="0"/>
                </a:cxn>
              </a:cxnLst>
              <a:rect l="0" t="0" r="r" b="b"/>
              <a:pathLst>
                <a:path w="32" h="42">
                  <a:moveTo>
                    <a:pt x="0" y="0"/>
                  </a:moveTo>
                  <a:lnTo>
                    <a:pt x="5" y="40"/>
                  </a:lnTo>
                  <a:lnTo>
                    <a:pt x="32" y="42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1" name="Freeform 47">
              <a:extLst>
                <a:ext uri="{FF2B5EF4-FFF2-40B4-BE49-F238E27FC236}">
                  <a16:creationId xmlns:a16="http://schemas.microsoft.com/office/drawing/2014/main" id="{EEBFEBC4-FB59-477E-A1CF-11BFE424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570"/>
              <a:ext cx="36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70" y="56"/>
                </a:cxn>
                <a:cxn ang="0">
                  <a:pos x="94" y="44"/>
                </a:cxn>
                <a:cxn ang="0">
                  <a:pos x="59" y="16"/>
                </a:cxn>
                <a:cxn ang="0">
                  <a:pos x="10" y="0"/>
                </a:cxn>
              </a:cxnLst>
              <a:rect l="0" t="0" r="r" b="b"/>
              <a:pathLst>
                <a:path w="94" h="56">
                  <a:moveTo>
                    <a:pt x="10" y="0"/>
                  </a:moveTo>
                  <a:lnTo>
                    <a:pt x="0" y="18"/>
                  </a:lnTo>
                  <a:lnTo>
                    <a:pt x="14" y="42"/>
                  </a:lnTo>
                  <a:lnTo>
                    <a:pt x="70" y="56"/>
                  </a:lnTo>
                  <a:lnTo>
                    <a:pt x="94" y="44"/>
                  </a:lnTo>
                  <a:lnTo>
                    <a:pt x="59" y="16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2" name="Freeform 48">
              <a:extLst>
                <a:ext uri="{FF2B5EF4-FFF2-40B4-BE49-F238E27FC236}">
                  <a16:creationId xmlns:a16="http://schemas.microsoft.com/office/drawing/2014/main" id="{A1766F86-FD76-4633-9B7C-25FEB49DB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" y="3570"/>
              <a:ext cx="36" cy="1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70" y="56"/>
                </a:cxn>
                <a:cxn ang="0">
                  <a:pos x="94" y="44"/>
                </a:cxn>
                <a:cxn ang="0">
                  <a:pos x="59" y="16"/>
                </a:cxn>
                <a:cxn ang="0">
                  <a:pos x="10" y="0"/>
                </a:cxn>
              </a:cxnLst>
              <a:rect l="0" t="0" r="r" b="b"/>
              <a:pathLst>
                <a:path w="94" h="56">
                  <a:moveTo>
                    <a:pt x="10" y="0"/>
                  </a:moveTo>
                  <a:lnTo>
                    <a:pt x="0" y="18"/>
                  </a:lnTo>
                  <a:lnTo>
                    <a:pt x="14" y="42"/>
                  </a:lnTo>
                  <a:lnTo>
                    <a:pt x="70" y="56"/>
                  </a:lnTo>
                  <a:lnTo>
                    <a:pt x="94" y="44"/>
                  </a:lnTo>
                  <a:lnTo>
                    <a:pt x="59" y="16"/>
                  </a:lnTo>
                  <a:lnTo>
                    <a:pt x="1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3" name="Freeform 49">
              <a:extLst>
                <a:ext uri="{FF2B5EF4-FFF2-40B4-BE49-F238E27FC236}">
                  <a16:creationId xmlns:a16="http://schemas.microsoft.com/office/drawing/2014/main" id="{F9FF4749-674F-43B1-9C25-74A31A5E6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600"/>
              <a:ext cx="2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9"/>
                </a:cxn>
                <a:cxn ang="0">
                  <a:pos x="65" y="51"/>
                </a:cxn>
                <a:cxn ang="0">
                  <a:pos x="48" y="20"/>
                </a:cxn>
                <a:cxn ang="0">
                  <a:pos x="0" y="0"/>
                </a:cxn>
              </a:cxnLst>
              <a:rect l="0" t="0" r="r" b="b"/>
              <a:pathLst>
                <a:path w="65" h="51">
                  <a:moveTo>
                    <a:pt x="0" y="0"/>
                  </a:moveTo>
                  <a:lnTo>
                    <a:pt x="29" y="39"/>
                  </a:lnTo>
                  <a:lnTo>
                    <a:pt x="65" y="51"/>
                  </a:lnTo>
                  <a:lnTo>
                    <a:pt x="48" y="2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4" name="Freeform 50">
              <a:extLst>
                <a:ext uri="{FF2B5EF4-FFF2-40B4-BE49-F238E27FC236}">
                  <a16:creationId xmlns:a16="http://schemas.microsoft.com/office/drawing/2014/main" id="{DC090790-CBC1-4A2B-8D6E-D834B3010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3600"/>
              <a:ext cx="2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39"/>
                </a:cxn>
                <a:cxn ang="0">
                  <a:pos x="65" y="51"/>
                </a:cxn>
                <a:cxn ang="0">
                  <a:pos x="48" y="20"/>
                </a:cxn>
                <a:cxn ang="0">
                  <a:pos x="0" y="0"/>
                </a:cxn>
              </a:cxnLst>
              <a:rect l="0" t="0" r="r" b="b"/>
              <a:pathLst>
                <a:path w="65" h="51">
                  <a:moveTo>
                    <a:pt x="0" y="0"/>
                  </a:moveTo>
                  <a:lnTo>
                    <a:pt x="29" y="39"/>
                  </a:lnTo>
                  <a:lnTo>
                    <a:pt x="65" y="51"/>
                  </a:lnTo>
                  <a:lnTo>
                    <a:pt x="48" y="2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5" name="Freeform 51">
              <a:extLst>
                <a:ext uri="{FF2B5EF4-FFF2-40B4-BE49-F238E27FC236}">
                  <a16:creationId xmlns:a16="http://schemas.microsoft.com/office/drawing/2014/main" id="{6134AF81-AF0A-48A2-94F7-90747B6B5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552"/>
              <a:ext cx="18" cy="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13" y="19"/>
                </a:cxn>
                <a:cxn ang="0">
                  <a:pos x="16" y="27"/>
                </a:cxn>
                <a:cxn ang="0">
                  <a:pos x="16" y="34"/>
                </a:cxn>
                <a:cxn ang="0">
                  <a:pos x="23" y="41"/>
                </a:cxn>
                <a:cxn ang="0">
                  <a:pos x="30" y="53"/>
                </a:cxn>
                <a:cxn ang="0">
                  <a:pos x="32" y="63"/>
                </a:cxn>
                <a:cxn ang="0">
                  <a:pos x="30" y="66"/>
                </a:cxn>
                <a:cxn ang="0">
                  <a:pos x="30" y="73"/>
                </a:cxn>
                <a:cxn ang="0">
                  <a:pos x="37" y="75"/>
                </a:cxn>
                <a:cxn ang="0">
                  <a:pos x="42" y="75"/>
                </a:cxn>
                <a:cxn ang="0">
                  <a:pos x="47" y="82"/>
                </a:cxn>
                <a:cxn ang="0">
                  <a:pos x="47" y="92"/>
                </a:cxn>
                <a:cxn ang="0">
                  <a:pos x="47" y="94"/>
                </a:cxn>
                <a:cxn ang="0">
                  <a:pos x="44" y="89"/>
                </a:cxn>
                <a:cxn ang="0">
                  <a:pos x="32" y="85"/>
                </a:cxn>
                <a:cxn ang="0">
                  <a:pos x="28" y="78"/>
                </a:cxn>
                <a:cxn ang="0">
                  <a:pos x="16" y="63"/>
                </a:cxn>
                <a:cxn ang="0">
                  <a:pos x="8" y="43"/>
                </a:cxn>
                <a:cxn ang="0">
                  <a:pos x="3" y="29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0" y="5"/>
                </a:cxn>
              </a:cxnLst>
              <a:rect l="0" t="0" r="r" b="b"/>
              <a:pathLst>
                <a:path w="47" h="94">
                  <a:moveTo>
                    <a:pt x="0" y="5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8" y="8"/>
                  </a:lnTo>
                  <a:lnTo>
                    <a:pt x="13" y="19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23" y="41"/>
                  </a:lnTo>
                  <a:lnTo>
                    <a:pt x="30" y="53"/>
                  </a:lnTo>
                  <a:lnTo>
                    <a:pt x="32" y="63"/>
                  </a:lnTo>
                  <a:lnTo>
                    <a:pt x="30" y="66"/>
                  </a:lnTo>
                  <a:lnTo>
                    <a:pt x="30" y="73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47" y="82"/>
                  </a:lnTo>
                  <a:lnTo>
                    <a:pt x="47" y="92"/>
                  </a:lnTo>
                  <a:lnTo>
                    <a:pt x="47" y="94"/>
                  </a:lnTo>
                  <a:lnTo>
                    <a:pt x="44" y="89"/>
                  </a:lnTo>
                  <a:lnTo>
                    <a:pt x="32" y="85"/>
                  </a:lnTo>
                  <a:lnTo>
                    <a:pt x="28" y="78"/>
                  </a:lnTo>
                  <a:lnTo>
                    <a:pt x="16" y="63"/>
                  </a:lnTo>
                  <a:lnTo>
                    <a:pt x="8" y="43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6" name="Freeform 52">
              <a:extLst>
                <a:ext uri="{FF2B5EF4-FFF2-40B4-BE49-F238E27FC236}">
                  <a16:creationId xmlns:a16="http://schemas.microsoft.com/office/drawing/2014/main" id="{0E0C1161-5C77-4189-AD10-207F42E83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552"/>
              <a:ext cx="18" cy="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13" y="19"/>
                </a:cxn>
                <a:cxn ang="0">
                  <a:pos x="16" y="27"/>
                </a:cxn>
                <a:cxn ang="0">
                  <a:pos x="16" y="34"/>
                </a:cxn>
                <a:cxn ang="0">
                  <a:pos x="23" y="41"/>
                </a:cxn>
                <a:cxn ang="0">
                  <a:pos x="30" y="53"/>
                </a:cxn>
                <a:cxn ang="0">
                  <a:pos x="32" y="63"/>
                </a:cxn>
                <a:cxn ang="0">
                  <a:pos x="30" y="66"/>
                </a:cxn>
                <a:cxn ang="0">
                  <a:pos x="30" y="73"/>
                </a:cxn>
                <a:cxn ang="0">
                  <a:pos x="37" y="75"/>
                </a:cxn>
                <a:cxn ang="0">
                  <a:pos x="42" y="75"/>
                </a:cxn>
                <a:cxn ang="0">
                  <a:pos x="47" y="82"/>
                </a:cxn>
                <a:cxn ang="0">
                  <a:pos x="47" y="92"/>
                </a:cxn>
                <a:cxn ang="0">
                  <a:pos x="47" y="94"/>
                </a:cxn>
                <a:cxn ang="0">
                  <a:pos x="44" y="89"/>
                </a:cxn>
                <a:cxn ang="0">
                  <a:pos x="32" y="85"/>
                </a:cxn>
                <a:cxn ang="0">
                  <a:pos x="28" y="78"/>
                </a:cxn>
                <a:cxn ang="0">
                  <a:pos x="16" y="63"/>
                </a:cxn>
                <a:cxn ang="0">
                  <a:pos x="8" y="43"/>
                </a:cxn>
                <a:cxn ang="0">
                  <a:pos x="3" y="29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0" y="5"/>
                </a:cxn>
              </a:cxnLst>
              <a:rect l="0" t="0" r="r" b="b"/>
              <a:pathLst>
                <a:path w="47" h="94">
                  <a:moveTo>
                    <a:pt x="0" y="5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8" y="8"/>
                  </a:lnTo>
                  <a:lnTo>
                    <a:pt x="13" y="19"/>
                  </a:lnTo>
                  <a:lnTo>
                    <a:pt x="16" y="27"/>
                  </a:lnTo>
                  <a:lnTo>
                    <a:pt x="16" y="34"/>
                  </a:lnTo>
                  <a:lnTo>
                    <a:pt x="23" y="41"/>
                  </a:lnTo>
                  <a:lnTo>
                    <a:pt x="30" y="53"/>
                  </a:lnTo>
                  <a:lnTo>
                    <a:pt x="32" y="63"/>
                  </a:lnTo>
                  <a:lnTo>
                    <a:pt x="30" y="66"/>
                  </a:lnTo>
                  <a:lnTo>
                    <a:pt x="30" y="73"/>
                  </a:lnTo>
                  <a:lnTo>
                    <a:pt x="37" y="75"/>
                  </a:lnTo>
                  <a:lnTo>
                    <a:pt x="42" y="75"/>
                  </a:lnTo>
                  <a:lnTo>
                    <a:pt x="47" y="82"/>
                  </a:lnTo>
                  <a:lnTo>
                    <a:pt x="47" y="92"/>
                  </a:lnTo>
                  <a:lnTo>
                    <a:pt x="47" y="94"/>
                  </a:lnTo>
                  <a:lnTo>
                    <a:pt x="44" y="89"/>
                  </a:lnTo>
                  <a:lnTo>
                    <a:pt x="32" y="85"/>
                  </a:lnTo>
                  <a:lnTo>
                    <a:pt x="28" y="78"/>
                  </a:lnTo>
                  <a:lnTo>
                    <a:pt x="16" y="63"/>
                  </a:lnTo>
                  <a:lnTo>
                    <a:pt x="8" y="43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078ED00F-0F14-46AF-BEE7-FBECBCDA7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" y="3583"/>
              <a:ext cx="24" cy="2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4" y="8"/>
                </a:cxn>
                <a:cxn ang="0">
                  <a:pos x="19" y="8"/>
                </a:cxn>
                <a:cxn ang="0">
                  <a:pos x="24" y="10"/>
                </a:cxn>
                <a:cxn ang="0">
                  <a:pos x="31" y="8"/>
                </a:cxn>
                <a:cxn ang="0">
                  <a:pos x="36" y="8"/>
                </a:cxn>
                <a:cxn ang="0">
                  <a:pos x="38" y="10"/>
                </a:cxn>
                <a:cxn ang="0">
                  <a:pos x="44" y="19"/>
                </a:cxn>
                <a:cxn ang="0">
                  <a:pos x="54" y="34"/>
                </a:cxn>
                <a:cxn ang="0">
                  <a:pos x="54" y="38"/>
                </a:cxn>
                <a:cxn ang="0">
                  <a:pos x="56" y="46"/>
                </a:cxn>
                <a:cxn ang="0">
                  <a:pos x="51" y="50"/>
                </a:cxn>
                <a:cxn ang="0">
                  <a:pos x="46" y="48"/>
                </a:cxn>
                <a:cxn ang="0">
                  <a:pos x="46" y="41"/>
                </a:cxn>
                <a:cxn ang="0">
                  <a:pos x="44" y="34"/>
                </a:cxn>
                <a:cxn ang="0">
                  <a:pos x="42" y="29"/>
                </a:cxn>
                <a:cxn ang="0">
                  <a:pos x="33" y="24"/>
                </a:cxn>
                <a:cxn ang="0">
                  <a:pos x="24" y="17"/>
                </a:cxn>
                <a:cxn ang="0">
                  <a:pos x="17" y="15"/>
                </a:cxn>
                <a:cxn ang="0">
                  <a:pos x="7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56" h="50">
                  <a:moveTo>
                    <a:pt x="2" y="3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24" y="10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4" y="19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6" y="46"/>
                  </a:lnTo>
                  <a:lnTo>
                    <a:pt x="51" y="50"/>
                  </a:lnTo>
                  <a:lnTo>
                    <a:pt x="46" y="48"/>
                  </a:lnTo>
                  <a:lnTo>
                    <a:pt x="46" y="41"/>
                  </a:lnTo>
                  <a:lnTo>
                    <a:pt x="44" y="34"/>
                  </a:lnTo>
                  <a:lnTo>
                    <a:pt x="42" y="29"/>
                  </a:lnTo>
                  <a:lnTo>
                    <a:pt x="33" y="24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7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52BD2F80-A81A-404B-940D-599729E94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" y="3583"/>
              <a:ext cx="24" cy="2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4" y="8"/>
                </a:cxn>
                <a:cxn ang="0">
                  <a:pos x="19" y="8"/>
                </a:cxn>
                <a:cxn ang="0">
                  <a:pos x="24" y="10"/>
                </a:cxn>
                <a:cxn ang="0">
                  <a:pos x="31" y="8"/>
                </a:cxn>
                <a:cxn ang="0">
                  <a:pos x="36" y="8"/>
                </a:cxn>
                <a:cxn ang="0">
                  <a:pos x="38" y="10"/>
                </a:cxn>
                <a:cxn ang="0">
                  <a:pos x="44" y="19"/>
                </a:cxn>
                <a:cxn ang="0">
                  <a:pos x="54" y="34"/>
                </a:cxn>
                <a:cxn ang="0">
                  <a:pos x="54" y="38"/>
                </a:cxn>
                <a:cxn ang="0">
                  <a:pos x="56" y="46"/>
                </a:cxn>
                <a:cxn ang="0">
                  <a:pos x="51" y="50"/>
                </a:cxn>
                <a:cxn ang="0">
                  <a:pos x="46" y="48"/>
                </a:cxn>
                <a:cxn ang="0">
                  <a:pos x="46" y="41"/>
                </a:cxn>
                <a:cxn ang="0">
                  <a:pos x="44" y="34"/>
                </a:cxn>
                <a:cxn ang="0">
                  <a:pos x="42" y="29"/>
                </a:cxn>
                <a:cxn ang="0">
                  <a:pos x="33" y="24"/>
                </a:cxn>
                <a:cxn ang="0">
                  <a:pos x="24" y="17"/>
                </a:cxn>
                <a:cxn ang="0">
                  <a:pos x="17" y="15"/>
                </a:cxn>
                <a:cxn ang="0">
                  <a:pos x="7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2" y="3"/>
                </a:cxn>
              </a:cxnLst>
              <a:rect l="0" t="0" r="r" b="b"/>
              <a:pathLst>
                <a:path w="56" h="50">
                  <a:moveTo>
                    <a:pt x="2" y="3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4" y="8"/>
                  </a:lnTo>
                  <a:lnTo>
                    <a:pt x="19" y="8"/>
                  </a:lnTo>
                  <a:lnTo>
                    <a:pt x="24" y="10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44" y="19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6" y="46"/>
                  </a:lnTo>
                  <a:lnTo>
                    <a:pt x="51" y="50"/>
                  </a:lnTo>
                  <a:lnTo>
                    <a:pt x="46" y="48"/>
                  </a:lnTo>
                  <a:lnTo>
                    <a:pt x="46" y="41"/>
                  </a:lnTo>
                  <a:lnTo>
                    <a:pt x="44" y="34"/>
                  </a:lnTo>
                  <a:lnTo>
                    <a:pt x="42" y="29"/>
                  </a:lnTo>
                  <a:lnTo>
                    <a:pt x="33" y="24"/>
                  </a:lnTo>
                  <a:lnTo>
                    <a:pt x="24" y="17"/>
                  </a:lnTo>
                  <a:lnTo>
                    <a:pt x="17" y="15"/>
                  </a:lnTo>
                  <a:lnTo>
                    <a:pt x="7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9" name="Freeform 57">
              <a:extLst>
                <a:ext uri="{FF2B5EF4-FFF2-40B4-BE49-F238E27FC236}">
                  <a16:creationId xmlns:a16="http://schemas.microsoft.com/office/drawing/2014/main" id="{BDAECA36-53F7-424D-8E5D-3BA45835F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659"/>
              <a:ext cx="27" cy="26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59" y="68"/>
                </a:cxn>
                <a:cxn ang="0">
                  <a:pos x="69" y="49"/>
                </a:cxn>
                <a:cxn ang="0">
                  <a:pos x="59" y="40"/>
                </a:cxn>
                <a:cxn ang="0">
                  <a:pos x="59" y="21"/>
                </a:cxn>
                <a:cxn ang="0">
                  <a:pos x="49" y="0"/>
                </a:cxn>
                <a:cxn ang="0">
                  <a:pos x="9" y="21"/>
                </a:cxn>
                <a:cxn ang="0">
                  <a:pos x="0" y="68"/>
                </a:cxn>
              </a:cxnLst>
              <a:rect l="0" t="0" r="r" b="b"/>
              <a:pathLst>
                <a:path w="69" h="68">
                  <a:moveTo>
                    <a:pt x="0" y="68"/>
                  </a:moveTo>
                  <a:lnTo>
                    <a:pt x="59" y="68"/>
                  </a:lnTo>
                  <a:lnTo>
                    <a:pt x="69" y="49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49" y="0"/>
                  </a:lnTo>
                  <a:lnTo>
                    <a:pt x="9" y="21"/>
                  </a:lnTo>
                  <a:lnTo>
                    <a:pt x="0" y="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0" name="Freeform 58">
              <a:extLst>
                <a:ext uri="{FF2B5EF4-FFF2-40B4-BE49-F238E27FC236}">
                  <a16:creationId xmlns:a16="http://schemas.microsoft.com/office/drawing/2014/main" id="{64712906-CEDF-4FEF-952F-B1922AAEB8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0" y="2659"/>
              <a:ext cx="27" cy="27"/>
            </a:xfrm>
            <a:custGeom>
              <a:avLst/>
              <a:gdLst>
                <a:gd name="T0" fmla="*/ 0 w 69"/>
                <a:gd name="T1" fmla="*/ 10 h 68"/>
                <a:gd name="T2" fmla="*/ 8 w 69"/>
                <a:gd name="T3" fmla="*/ 10 h 68"/>
                <a:gd name="T4" fmla="*/ 9 w 69"/>
                <a:gd name="T5" fmla="*/ 7 h 68"/>
                <a:gd name="T6" fmla="*/ 8 w 69"/>
                <a:gd name="T7" fmla="*/ 6 h 68"/>
                <a:gd name="T8" fmla="*/ 8 w 69"/>
                <a:gd name="T9" fmla="*/ 3 h 68"/>
                <a:gd name="T10" fmla="*/ 7 w 69"/>
                <a:gd name="T11" fmla="*/ 0 h 68"/>
                <a:gd name="T12" fmla="*/ 1 w 69"/>
                <a:gd name="T13" fmla="*/ 3 h 68"/>
                <a:gd name="T14" fmla="*/ 0 w 69"/>
                <a:gd name="T15" fmla="*/ 1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68"/>
                <a:gd name="T26" fmla="*/ 69 w 69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68">
                  <a:moveTo>
                    <a:pt x="0" y="68"/>
                  </a:moveTo>
                  <a:lnTo>
                    <a:pt x="59" y="68"/>
                  </a:lnTo>
                  <a:lnTo>
                    <a:pt x="69" y="49"/>
                  </a:lnTo>
                  <a:lnTo>
                    <a:pt x="59" y="40"/>
                  </a:lnTo>
                  <a:lnTo>
                    <a:pt x="59" y="21"/>
                  </a:lnTo>
                  <a:lnTo>
                    <a:pt x="49" y="0"/>
                  </a:lnTo>
                  <a:lnTo>
                    <a:pt x="9" y="21"/>
                  </a:lnTo>
                  <a:lnTo>
                    <a:pt x="0" y="68"/>
                  </a:lnTo>
                </a:path>
              </a:pathLst>
            </a:custGeom>
            <a:solidFill>
              <a:srgbClr val="C0C0C0">
                <a:alpha val="10196"/>
              </a:srgb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Freeform 60">
              <a:extLst>
                <a:ext uri="{FF2B5EF4-FFF2-40B4-BE49-F238E27FC236}">
                  <a16:creationId xmlns:a16="http://schemas.microsoft.com/office/drawing/2014/main" id="{B8C74FF6-4348-448F-8ED9-5C434EBDF3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33" y="2655"/>
              <a:ext cx="86" cy="42"/>
            </a:xfrm>
            <a:custGeom>
              <a:avLst/>
              <a:gdLst>
                <a:gd name="T0" fmla="*/ 26 w 220"/>
                <a:gd name="T1" fmla="*/ 4 h 107"/>
                <a:gd name="T2" fmla="*/ 25 w 220"/>
                <a:gd name="T3" fmla="*/ 3 h 107"/>
                <a:gd name="T4" fmla="*/ 15 w 220"/>
                <a:gd name="T5" fmla="*/ 1 h 107"/>
                <a:gd name="T6" fmla="*/ 14 w 220"/>
                <a:gd name="T7" fmla="*/ 0 h 107"/>
                <a:gd name="T8" fmla="*/ 11 w 220"/>
                <a:gd name="T9" fmla="*/ 0 h 107"/>
                <a:gd name="T10" fmla="*/ 8 w 220"/>
                <a:gd name="T11" fmla="*/ 0 h 107"/>
                <a:gd name="T12" fmla="*/ 2 w 220"/>
                <a:gd name="T13" fmla="*/ 8 h 107"/>
                <a:gd name="T14" fmla="*/ 0 w 220"/>
                <a:gd name="T15" fmla="*/ 11 h 107"/>
                <a:gd name="T16" fmla="*/ 2 w 220"/>
                <a:gd name="T17" fmla="*/ 13 h 107"/>
                <a:gd name="T18" fmla="*/ 4 w 220"/>
                <a:gd name="T19" fmla="*/ 13 h 107"/>
                <a:gd name="T20" fmla="*/ 8 w 220"/>
                <a:gd name="T21" fmla="*/ 15 h 107"/>
                <a:gd name="T22" fmla="*/ 15 w 220"/>
                <a:gd name="T23" fmla="*/ 13 h 107"/>
                <a:gd name="T24" fmla="*/ 21 w 220"/>
                <a:gd name="T25" fmla="*/ 13 h 107"/>
                <a:gd name="T26" fmla="*/ 26 w 220"/>
                <a:gd name="T27" fmla="*/ 13 h 107"/>
                <a:gd name="T28" fmla="*/ 29 w 220"/>
                <a:gd name="T29" fmla="*/ 13 h 107"/>
                <a:gd name="T30" fmla="*/ 30 w 220"/>
                <a:gd name="T31" fmla="*/ 9 h 107"/>
                <a:gd name="T32" fmla="*/ 29 w 220"/>
                <a:gd name="T33" fmla="*/ 8 h 107"/>
                <a:gd name="T34" fmla="*/ 26 w 220"/>
                <a:gd name="T35" fmla="*/ 7 h 107"/>
                <a:gd name="T36" fmla="*/ 26 w 220"/>
                <a:gd name="T37" fmla="*/ 4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0"/>
                <a:gd name="T58" fmla="*/ 0 h 107"/>
                <a:gd name="T59" fmla="*/ 220 w 220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0" h="107">
                  <a:moveTo>
                    <a:pt x="190" y="30"/>
                  </a:moveTo>
                  <a:lnTo>
                    <a:pt x="180" y="20"/>
                  </a:lnTo>
                  <a:lnTo>
                    <a:pt x="110" y="9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10" y="58"/>
                  </a:lnTo>
                  <a:lnTo>
                    <a:pt x="0" y="77"/>
                  </a:lnTo>
                  <a:lnTo>
                    <a:pt x="10" y="97"/>
                  </a:lnTo>
                  <a:lnTo>
                    <a:pt x="30" y="97"/>
                  </a:lnTo>
                  <a:lnTo>
                    <a:pt x="60" y="107"/>
                  </a:lnTo>
                  <a:lnTo>
                    <a:pt x="110" y="97"/>
                  </a:lnTo>
                  <a:lnTo>
                    <a:pt x="150" y="97"/>
                  </a:lnTo>
                  <a:lnTo>
                    <a:pt x="190" y="97"/>
                  </a:lnTo>
                  <a:lnTo>
                    <a:pt x="210" y="97"/>
                  </a:lnTo>
                  <a:lnTo>
                    <a:pt x="220" y="68"/>
                  </a:lnTo>
                  <a:lnTo>
                    <a:pt x="210" y="58"/>
                  </a:lnTo>
                  <a:lnTo>
                    <a:pt x="190" y="49"/>
                  </a:lnTo>
                  <a:lnTo>
                    <a:pt x="190" y="30"/>
                  </a:lnTo>
                </a:path>
              </a:pathLst>
            </a:custGeom>
            <a:solidFill>
              <a:srgbClr val="C0C0C0">
                <a:alpha val="10196"/>
              </a:srgb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Freeform 73">
              <a:extLst>
                <a:ext uri="{FF2B5EF4-FFF2-40B4-BE49-F238E27FC236}">
                  <a16:creationId xmlns:a16="http://schemas.microsoft.com/office/drawing/2014/main" id="{A42954ED-837A-424E-BED9-7F8AB5839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033"/>
              <a:ext cx="9" cy="55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1" y="9"/>
                </a:cxn>
                <a:cxn ang="0">
                  <a:pos x="31" y="0"/>
                </a:cxn>
                <a:cxn ang="0">
                  <a:pos x="31" y="9"/>
                </a:cxn>
                <a:cxn ang="0">
                  <a:pos x="31" y="28"/>
                </a:cxn>
                <a:cxn ang="0">
                  <a:pos x="21" y="38"/>
                </a:cxn>
                <a:cxn ang="0">
                  <a:pos x="21" y="48"/>
                </a:cxn>
                <a:cxn ang="0">
                  <a:pos x="21" y="67"/>
                </a:cxn>
                <a:cxn ang="0">
                  <a:pos x="21" y="77"/>
                </a:cxn>
                <a:cxn ang="0">
                  <a:pos x="21" y="96"/>
                </a:cxn>
                <a:cxn ang="0">
                  <a:pos x="11" y="105"/>
                </a:cxn>
                <a:cxn ang="0">
                  <a:pos x="11" y="126"/>
                </a:cxn>
                <a:cxn ang="0">
                  <a:pos x="0" y="135"/>
                </a:cxn>
                <a:cxn ang="0">
                  <a:pos x="0" y="116"/>
                </a:cxn>
                <a:cxn ang="0">
                  <a:pos x="0" y="105"/>
                </a:cxn>
              </a:cxnLst>
              <a:rect l="0" t="0" r="r" b="b"/>
              <a:pathLst>
                <a:path w="31" h="135">
                  <a:moveTo>
                    <a:pt x="0" y="105"/>
                  </a:moveTo>
                  <a:lnTo>
                    <a:pt x="21" y="9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31" y="28"/>
                  </a:lnTo>
                  <a:lnTo>
                    <a:pt x="21" y="38"/>
                  </a:lnTo>
                  <a:lnTo>
                    <a:pt x="21" y="48"/>
                  </a:lnTo>
                  <a:lnTo>
                    <a:pt x="21" y="67"/>
                  </a:lnTo>
                  <a:lnTo>
                    <a:pt x="21" y="77"/>
                  </a:lnTo>
                  <a:lnTo>
                    <a:pt x="21" y="96"/>
                  </a:lnTo>
                  <a:lnTo>
                    <a:pt x="11" y="105"/>
                  </a:lnTo>
                  <a:lnTo>
                    <a:pt x="11" y="126"/>
                  </a:lnTo>
                  <a:lnTo>
                    <a:pt x="0" y="135"/>
                  </a:lnTo>
                  <a:lnTo>
                    <a:pt x="0" y="116"/>
                  </a:lnTo>
                  <a:lnTo>
                    <a:pt x="0" y="10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3" name="Freeform 74">
              <a:extLst>
                <a:ext uri="{FF2B5EF4-FFF2-40B4-BE49-F238E27FC236}">
                  <a16:creationId xmlns:a16="http://schemas.microsoft.com/office/drawing/2014/main" id="{5DF7C9EB-F778-4D08-8A0B-76CF6136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3033"/>
              <a:ext cx="9" cy="55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1" y="9"/>
                </a:cxn>
                <a:cxn ang="0">
                  <a:pos x="31" y="0"/>
                </a:cxn>
                <a:cxn ang="0">
                  <a:pos x="31" y="9"/>
                </a:cxn>
                <a:cxn ang="0">
                  <a:pos x="31" y="28"/>
                </a:cxn>
                <a:cxn ang="0">
                  <a:pos x="21" y="38"/>
                </a:cxn>
                <a:cxn ang="0">
                  <a:pos x="21" y="48"/>
                </a:cxn>
                <a:cxn ang="0">
                  <a:pos x="21" y="67"/>
                </a:cxn>
                <a:cxn ang="0">
                  <a:pos x="21" y="77"/>
                </a:cxn>
                <a:cxn ang="0">
                  <a:pos x="21" y="96"/>
                </a:cxn>
                <a:cxn ang="0">
                  <a:pos x="11" y="105"/>
                </a:cxn>
                <a:cxn ang="0">
                  <a:pos x="11" y="126"/>
                </a:cxn>
                <a:cxn ang="0">
                  <a:pos x="0" y="135"/>
                </a:cxn>
                <a:cxn ang="0">
                  <a:pos x="0" y="116"/>
                </a:cxn>
                <a:cxn ang="0">
                  <a:pos x="0" y="105"/>
                </a:cxn>
              </a:cxnLst>
              <a:rect l="0" t="0" r="r" b="b"/>
              <a:pathLst>
                <a:path w="31" h="135">
                  <a:moveTo>
                    <a:pt x="0" y="105"/>
                  </a:moveTo>
                  <a:lnTo>
                    <a:pt x="21" y="9"/>
                  </a:lnTo>
                  <a:lnTo>
                    <a:pt x="31" y="0"/>
                  </a:lnTo>
                  <a:lnTo>
                    <a:pt x="31" y="9"/>
                  </a:lnTo>
                  <a:lnTo>
                    <a:pt x="31" y="28"/>
                  </a:lnTo>
                  <a:lnTo>
                    <a:pt x="21" y="38"/>
                  </a:lnTo>
                  <a:lnTo>
                    <a:pt x="21" y="48"/>
                  </a:lnTo>
                  <a:lnTo>
                    <a:pt x="21" y="67"/>
                  </a:lnTo>
                  <a:lnTo>
                    <a:pt x="21" y="77"/>
                  </a:lnTo>
                  <a:lnTo>
                    <a:pt x="21" y="96"/>
                  </a:lnTo>
                  <a:lnTo>
                    <a:pt x="11" y="105"/>
                  </a:lnTo>
                  <a:lnTo>
                    <a:pt x="11" y="126"/>
                  </a:lnTo>
                  <a:lnTo>
                    <a:pt x="0" y="135"/>
                  </a:lnTo>
                  <a:lnTo>
                    <a:pt x="0" y="116"/>
                  </a:lnTo>
                  <a:lnTo>
                    <a:pt x="0" y="105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4" name="Freeform 75">
              <a:extLst>
                <a:ext uri="{FF2B5EF4-FFF2-40B4-BE49-F238E27FC236}">
                  <a16:creationId xmlns:a16="http://schemas.microsoft.com/office/drawing/2014/main" id="{9E7B4C41-BA0B-4B9D-B6E2-FF7BDC1D2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294"/>
              <a:ext cx="19" cy="11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11" y="20"/>
                </a:cxn>
                <a:cxn ang="0">
                  <a:pos x="20" y="20"/>
                </a:cxn>
                <a:cxn ang="0">
                  <a:pos x="31" y="29"/>
                </a:cxn>
                <a:cxn ang="0">
                  <a:pos x="40" y="29"/>
                </a:cxn>
                <a:cxn ang="0">
                  <a:pos x="50" y="20"/>
                </a:cxn>
              </a:cxnLst>
              <a:rect l="0" t="0" r="r" b="b"/>
              <a:pathLst>
                <a:path w="50" h="29">
                  <a:moveTo>
                    <a:pt x="50" y="2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20" y="20"/>
                  </a:lnTo>
                  <a:lnTo>
                    <a:pt x="31" y="29"/>
                  </a:lnTo>
                  <a:lnTo>
                    <a:pt x="40" y="29"/>
                  </a:lnTo>
                  <a:lnTo>
                    <a:pt x="50" y="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5" name="Freeform 76">
              <a:extLst>
                <a:ext uri="{FF2B5EF4-FFF2-40B4-BE49-F238E27FC236}">
                  <a16:creationId xmlns:a16="http://schemas.microsoft.com/office/drawing/2014/main" id="{0A4F8059-8651-4C7A-9B71-9EFF4C8ED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3294"/>
              <a:ext cx="19" cy="11"/>
            </a:xfrm>
            <a:custGeom>
              <a:avLst/>
              <a:gdLst/>
              <a:ahLst/>
              <a:cxnLst>
                <a:cxn ang="0">
                  <a:pos x="50" y="20"/>
                </a:cxn>
                <a:cxn ang="0">
                  <a:pos x="11" y="0"/>
                </a:cxn>
                <a:cxn ang="0">
                  <a:pos x="0" y="10"/>
                </a:cxn>
                <a:cxn ang="0">
                  <a:pos x="11" y="10"/>
                </a:cxn>
                <a:cxn ang="0">
                  <a:pos x="11" y="20"/>
                </a:cxn>
                <a:cxn ang="0">
                  <a:pos x="20" y="20"/>
                </a:cxn>
                <a:cxn ang="0">
                  <a:pos x="31" y="29"/>
                </a:cxn>
                <a:cxn ang="0">
                  <a:pos x="40" y="29"/>
                </a:cxn>
                <a:cxn ang="0">
                  <a:pos x="50" y="20"/>
                </a:cxn>
              </a:cxnLst>
              <a:rect l="0" t="0" r="r" b="b"/>
              <a:pathLst>
                <a:path w="50" h="29">
                  <a:moveTo>
                    <a:pt x="50" y="20"/>
                  </a:moveTo>
                  <a:lnTo>
                    <a:pt x="11" y="0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11" y="20"/>
                  </a:lnTo>
                  <a:lnTo>
                    <a:pt x="20" y="20"/>
                  </a:lnTo>
                  <a:lnTo>
                    <a:pt x="31" y="29"/>
                  </a:lnTo>
                  <a:lnTo>
                    <a:pt x="40" y="29"/>
                  </a:lnTo>
                  <a:lnTo>
                    <a:pt x="50" y="2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6" name="Freeform 77">
              <a:extLst>
                <a:ext uri="{FF2B5EF4-FFF2-40B4-BE49-F238E27FC236}">
                  <a16:creationId xmlns:a16="http://schemas.microsoft.com/office/drawing/2014/main" id="{6DEBB3BD-E72C-4D7D-A691-709F9714B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327"/>
              <a:ext cx="16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0" y="48"/>
                </a:cxn>
                <a:cxn ang="0">
                  <a:pos x="40" y="28"/>
                </a:cxn>
                <a:cxn ang="0">
                  <a:pos x="11" y="0"/>
                </a:cxn>
                <a:cxn ang="0">
                  <a:pos x="0" y="9"/>
                </a:cxn>
              </a:cxnLst>
              <a:rect l="0" t="0" r="r" b="b"/>
              <a:pathLst>
                <a:path w="40" h="48">
                  <a:moveTo>
                    <a:pt x="0" y="9"/>
                  </a:moveTo>
                  <a:lnTo>
                    <a:pt x="40" y="48"/>
                  </a:lnTo>
                  <a:lnTo>
                    <a:pt x="40" y="28"/>
                  </a:lnTo>
                  <a:lnTo>
                    <a:pt x="11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7" name="Freeform 78">
              <a:extLst>
                <a:ext uri="{FF2B5EF4-FFF2-40B4-BE49-F238E27FC236}">
                  <a16:creationId xmlns:a16="http://schemas.microsoft.com/office/drawing/2014/main" id="{E2E8EE1D-4E65-42CB-A469-0CB5E0682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" y="3327"/>
              <a:ext cx="16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0" y="48"/>
                </a:cxn>
                <a:cxn ang="0">
                  <a:pos x="40" y="28"/>
                </a:cxn>
                <a:cxn ang="0">
                  <a:pos x="11" y="0"/>
                </a:cxn>
                <a:cxn ang="0">
                  <a:pos x="0" y="9"/>
                </a:cxn>
              </a:cxnLst>
              <a:rect l="0" t="0" r="r" b="b"/>
              <a:pathLst>
                <a:path w="40" h="48">
                  <a:moveTo>
                    <a:pt x="0" y="9"/>
                  </a:moveTo>
                  <a:lnTo>
                    <a:pt x="40" y="48"/>
                  </a:lnTo>
                  <a:lnTo>
                    <a:pt x="40" y="28"/>
                  </a:lnTo>
                  <a:lnTo>
                    <a:pt x="11" y="0"/>
                  </a:lnTo>
                  <a:lnTo>
                    <a:pt x="0" y="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8" name="Freeform 79">
              <a:extLst>
                <a:ext uri="{FF2B5EF4-FFF2-40B4-BE49-F238E27FC236}">
                  <a16:creationId xmlns:a16="http://schemas.microsoft.com/office/drawing/2014/main" id="{AA10C074-88B6-48E2-9457-D440D146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3384"/>
              <a:ext cx="20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39"/>
                </a:cxn>
                <a:cxn ang="0">
                  <a:pos x="29" y="58"/>
                </a:cxn>
                <a:cxn ang="0">
                  <a:pos x="50" y="48"/>
                </a:cxn>
                <a:cxn ang="0">
                  <a:pos x="19" y="0"/>
                </a:cxn>
                <a:cxn ang="0">
                  <a:pos x="0" y="9"/>
                </a:cxn>
              </a:cxnLst>
              <a:rect l="0" t="0" r="r" b="b"/>
              <a:pathLst>
                <a:path w="50" h="58">
                  <a:moveTo>
                    <a:pt x="0" y="9"/>
                  </a:moveTo>
                  <a:lnTo>
                    <a:pt x="9" y="39"/>
                  </a:lnTo>
                  <a:lnTo>
                    <a:pt x="29" y="58"/>
                  </a:lnTo>
                  <a:lnTo>
                    <a:pt x="50" y="48"/>
                  </a:lnTo>
                  <a:lnTo>
                    <a:pt x="19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9" name="Freeform 80">
              <a:extLst>
                <a:ext uri="{FF2B5EF4-FFF2-40B4-BE49-F238E27FC236}">
                  <a16:creationId xmlns:a16="http://schemas.microsoft.com/office/drawing/2014/main" id="{3DA4038A-D788-4CC1-902E-57C612BD8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3384"/>
              <a:ext cx="20" cy="2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39"/>
                </a:cxn>
                <a:cxn ang="0">
                  <a:pos x="29" y="58"/>
                </a:cxn>
                <a:cxn ang="0">
                  <a:pos x="50" y="48"/>
                </a:cxn>
                <a:cxn ang="0">
                  <a:pos x="19" y="0"/>
                </a:cxn>
                <a:cxn ang="0">
                  <a:pos x="0" y="9"/>
                </a:cxn>
              </a:cxnLst>
              <a:rect l="0" t="0" r="r" b="b"/>
              <a:pathLst>
                <a:path w="50" h="58">
                  <a:moveTo>
                    <a:pt x="0" y="9"/>
                  </a:moveTo>
                  <a:lnTo>
                    <a:pt x="9" y="39"/>
                  </a:lnTo>
                  <a:lnTo>
                    <a:pt x="29" y="58"/>
                  </a:lnTo>
                  <a:lnTo>
                    <a:pt x="50" y="48"/>
                  </a:lnTo>
                  <a:lnTo>
                    <a:pt x="19" y="0"/>
                  </a:lnTo>
                  <a:lnTo>
                    <a:pt x="0" y="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1" name="Freeform 94">
              <a:extLst>
                <a:ext uri="{FF2B5EF4-FFF2-40B4-BE49-F238E27FC236}">
                  <a16:creationId xmlns:a16="http://schemas.microsoft.com/office/drawing/2014/main" id="{7CF2E4FE-FD6D-458F-9197-92D8D68F3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3559"/>
              <a:ext cx="27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0" y="20"/>
                </a:cxn>
                <a:cxn ang="0">
                  <a:pos x="40" y="39"/>
                </a:cxn>
                <a:cxn ang="0">
                  <a:pos x="70" y="9"/>
                </a:cxn>
                <a:cxn ang="0">
                  <a:pos x="40" y="0"/>
                </a:cxn>
                <a:cxn ang="0">
                  <a:pos x="0" y="9"/>
                </a:cxn>
              </a:cxnLst>
              <a:rect l="0" t="0" r="r" b="b"/>
              <a:pathLst>
                <a:path w="70" h="39">
                  <a:moveTo>
                    <a:pt x="0" y="9"/>
                  </a:moveTo>
                  <a:lnTo>
                    <a:pt x="20" y="20"/>
                  </a:lnTo>
                  <a:lnTo>
                    <a:pt x="40" y="39"/>
                  </a:lnTo>
                  <a:lnTo>
                    <a:pt x="70" y="9"/>
                  </a:lnTo>
                  <a:lnTo>
                    <a:pt x="40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2" name="Freeform 95">
              <a:extLst>
                <a:ext uri="{FF2B5EF4-FFF2-40B4-BE49-F238E27FC236}">
                  <a16:creationId xmlns:a16="http://schemas.microsoft.com/office/drawing/2014/main" id="{C2A4DFBD-0FF7-4695-857D-37509A050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3559"/>
              <a:ext cx="27" cy="1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0" y="20"/>
                </a:cxn>
                <a:cxn ang="0">
                  <a:pos x="40" y="39"/>
                </a:cxn>
                <a:cxn ang="0">
                  <a:pos x="70" y="9"/>
                </a:cxn>
                <a:cxn ang="0">
                  <a:pos x="40" y="0"/>
                </a:cxn>
                <a:cxn ang="0">
                  <a:pos x="0" y="9"/>
                </a:cxn>
              </a:cxnLst>
              <a:rect l="0" t="0" r="r" b="b"/>
              <a:pathLst>
                <a:path w="70" h="39">
                  <a:moveTo>
                    <a:pt x="0" y="9"/>
                  </a:moveTo>
                  <a:lnTo>
                    <a:pt x="20" y="20"/>
                  </a:lnTo>
                  <a:lnTo>
                    <a:pt x="40" y="39"/>
                  </a:lnTo>
                  <a:lnTo>
                    <a:pt x="70" y="9"/>
                  </a:lnTo>
                  <a:lnTo>
                    <a:pt x="40" y="0"/>
                  </a:lnTo>
                  <a:lnTo>
                    <a:pt x="0" y="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3" name="Freeform 96">
              <a:extLst>
                <a:ext uri="{FF2B5EF4-FFF2-40B4-BE49-F238E27FC236}">
                  <a16:creationId xmlns:a16="http://schemas.microsoft.com/office/drawing/2014/main" id="{90D8723E-E634-40E5-8C23-8641E7E24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3559"/>
              <a:ext cx="198" cy="2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58"/>
                </a:cxn>
                <a:cxn ang="0">
                  <a:pos x="80" y="67"/>
                </a:cxn>
                <a:cxn ang="0">
                  <a:pos x="229" y="39"/>
                </a:cxn>
                <a:cxn ang="0">
                  <a:pos x="260" y="48"/>
                </a:cxn>
                <a:cxn ang="0">
                  <a:pos x="329" y="48"/>
                </a:cxn>
                <a:cxn ang="0">
                  <a:pos x="359" y="48"/>
                </a:cxn>
                <a:cxn ang="0">
                  <a:pos x="389" y="48"/>
                </a:cxn>
                <a:cxn ang="0">
                  <a:pos x="499" y="20"/>
                </a:cxn>
                <a:cxn ang="0">
                  <a:pos x="459" y="9"/>
                </a:cxn>
                <a:cxn ang="0">
                  <a:pos x="420" y="39"/>
                </a:cxn>
                <a:cxn ang="0">
                  <a:pos x="389" y="20"/>
                </a:cxn>
                <a:cxn ang="0">
                  <a:pos x="359" y="29"/>
                </a:cxn>
                <a:cxn ang="0">
                  <a:pos x="299" y="9"/>
                </a:cxn>
                <a:cxn ang="0">
                  <a:pos x="229" y="29"/>
                </a:cxn>
                <a:cxn ang="0">
                  <a:pos x="199" y="9"/>
                </a:cxn>
                <a:cxn ang="0">
                  <a:pos x="160" y="9"/>
                </a:cxn>
                <a:cxn ang="0">
                  <a:pos x="120" y="0"/>
                </a:cxn>
                <a:cxn ang="0">
                  <a:pos x="130" y="29"/>
                </a:cxn>
                <a:cxn ang="0">
                  <a:pos x="70" y="20"/>
                </a:cxn>
                <a:cxn ang="0">
                  <a:pos x="30" y="9"/>
                </a:cxn>
                <a:cxn ang="0">
                  <a:pos x="10" y="20"/>
                </a:cxn>
                <a:cxn ang="0">
                  <a:pos x="0" y="58"/>
                </a:cxn>
              </a:cxnLst>
              <a:rect l="0" t="0" r="r" b="b"/>
              <a:pathLst>
                <a:path w="499" h="67">
                  <a:moveTo>
                    <a:pt x="0" y="58"/>
                  </a:moveTo>
                  <a:lnTo>
                    <a:pt x="30" y="58"/>
                  </a:lnTo>
                  <a:lnTo>
                    <a:pt x="80" y="67"/>
                  </a:lnTo>
                  <a:lnTo>
                    <a:pt x="229" y="39"/>
                  </a:lnTo>
                  <a:lnTo>
                    <a:pt x="260" y="48"/>
                  </a:lnTo>
                  <a:lnTo>
                    <a:pt x="329" y="48"/>
                  </a:lnTo>
                  <a:lnTo>
                    <a:pt x="359" y="48"/>
                  </a:lnTo>
                  <a:lnTo>
                    <a:pt x="389" y="48"/>
                  </a:lnTo>
                  <a:lnTo>
                    <a:pt x="499" y="20"/>
                  </a:lnTo>
                  <a:lnTo>
                    <a:pt x="459" y="9"/>
                  </a:lnTo>
                  <a:lnTo>
                    <a:pt x="420" y="39"/>
                  </a:lnTo>
                  <a:lnTo>
                    <a:pt x="389" y="20"/>
                  </a:lnTo>
                  <a:lnTo>
                    <a:pt x="359" y="29"/>
                  </a:lnTo>
                  <a:lnTo>
                    <a:pt x="299" y="9"/>
                  </a:lnTo>
                  <a:lnTo>
                    <a:pt x="229" y="29"/>
                  </a:lnTo>
                  <a:lnTo>
                    <a:pt x="199" y="9"/>
                  </a:lnTo>
                  <a:lnTo>
                    <a:pt x="160" y="9"/>
                  </a:lnTo>
                  <a:lnTo>
                    <a:pt x="120" y="0"/>
                  </a:lnTo>
                  <a:lnTo>
                    <a:pt x="130" y="29"/>
                  </a:lnTo>
                  <a:lnTo>
                    <a:pt x="70" y="20"/>
                  </a:lnTo>
                  <a:lnTo>
                    <a:pt x="30" y="9"/>
                  </a:lnTo>
                  <a:lnTo>
                    <a:pt x="10" y="20"/>
                  </a:lnTo>
                  <a:lnTo>
                    <a:pt x="0" y="5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4" name="Freeform 98">
              <a:extLst>
                <a:ext uri="{FF2B5EF4-FFF2-40B4-BE49-F238E27FC236}">
                  <a16:creationId xmlns:a16="http://schemas.microsoft.com/office/drawing/2014/main" id="{6920004A-E1A1-4B81-BFC2-3C79A3EAB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3559"/>
              <a:ext cx="18" cy="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8" y="9"/>
                </a:cxn>
                <a:cxn ang="0">
                  <a:pos x="9" y="0"/>
                </a:cxn>
                <a:cxn ang="0">
                  <a:pos x="0" y="20"/>
                </a:cxn>
              </a:cxnLst>
              <a:rect l="0" t="0" r="r" b="b"/>
              <a:pathLst>
                <a:path w="48" h="20">
                  <a:moveTo>
                    <a:pt x="0" y="20"/>
                  </a:moveTo>
                  <a:lnTo>
                    <a:pt x="48" y="9"/>
                  </a:lnTo>
                  <a:lnTo>
                    <a:pt x="9" y="0"/>
                  </a:lnTo>
                  <a:lnTo>
                    <a:pt x="0" y="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5" name="Freeform 99">
              <a:extLst>
                <a:ext uri="{FF2B5EF4-FFF2-40B4-BE49-F238E27FC236}">
                  <a16:creationId xmlns:a16="http://schemas.microsoft.com/office/drawing/2014/main" id="{2762D925-5D68-4708-9574-7240E38CE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3559"/>
              <a:ext cx="18" cy="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48" y="9"/>
                </a:cxn>
                <a:cxn ang="0">
                  <a:pos x="9" y="0"/>
                </a:cxn>
                <a:cxn ang="0">
                  <a:pos x="0" y="20"/>
                </a:cxn>
              </a:cxnLst>
              <a:rect l="0" t="0" r="r" b="b"/>
              <a:pathLst>
                <a:path w="48" h="20">
                  <a:moveTo>
                    <a:pt x="0" y="20"/>
                  </a:moveTo>
                  <a:lnTo>
                    <a:pt x="48" y="9"/>
                  </a:lnTo>
                  <a:lnTo>
                    <a:pt x="9" y="0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6" name="Freeform 100">
              <a:extLst>
                <a:ext uri="{FF2B5EF4-FFF2-40B4-BE49-F238E27FC236}">
                  <a16:creationId xmlns:a16="http://schemas.microsoft.com/office/drawing/2014/main" id="{EF1D2918-55B4-4589-B2B2-A6BA3083B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3545"/>
              <a:ext cx="18" cy="1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1" y="28"/>
                </a:cxn>
                <a:cxn ang="0">
                  <a:pos x="50" y="0"/>
                </a:cxn>
                <a:cxn ang="0">
                  <a:pos x="11" y="9"/>
                </a:cxn>
                <a:cxn ang="0">
                  <a:pos x="0" y="28"/>
                </a:cxn>
              </a:cxnLst>
              <a:rect l="0" t="0" r="r" b="b"/>
              <a:pathLst>
                <a:path w="50" h="28">
                  <a:moveTo>
                    <a:pt x="0" y="28"/>
                  </a:moveTo>
                  <a:lnTo>
                    <a:pt x="31" y="28"/>
                  </a:lnTo>
                  <a:lnTo>
                    <a:pt x="50" y="0"/>
                  </a:lnTo>
                  <a:lnTo>
                    <a:pt x="11" y="9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7" name="Freeform 101">
              <a:extLst>
                <a:ext uri="{FF2B5EF4-FFF2-40B4-BE49-F238E27FC236}">
                  <a16:creationId xmlns:a16="http://schemas.microsoft.com/office/drawing/2014/main" id="{BF2FBD7E-3FFE-41B2-BB6E-A43D89F11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3545"/>
              <a:ext cx="18" cy="1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1" y="28"/>
                </a:cxn>
                <a:cxn ang="0">
                  <a:pos x="50" y="0"/>
                </a:cxn>
                <a:cxn ang="0">
                  <a:pos x="11" y="9"/>
                </a:cxn>
                <a:cxn ang="0">
                  <a:pos x="0" y="28"/>
                </a:cxn>
              </a:cxnLst>
              <a:rect l="0" t="0" r="r" b="b"/>
              <a:pathLst>
                <a:path w="50" h="28">
                  <a:moveTo>
                    <a:pt x="0" y="28"/>
                  </a:moveTo>
                  <a:lnTo>
                    <a:pt x="31" y="28"/>
                  </a:lnTo>
                  <a:lnTo>
                    <a:pt x="50" y="0"/>
                  </a:lnTo>
                  <a:lnTo>
                    <a:pt x="11" y="9"/>
                  </a:lnTo>
                  <a:lnTo>
                    <a:pt x="0" y="28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8" name="Freeform 102">
              <a:extLst>
                <a:ext uri="{FF2B5EF4-FFF2-40B4-BE49-F238E27FC236}">
                  <a16:creationId xmlns:a16="http://schemas.microsoft.com/office/drawing/2014/main" id="{8A1AF508-D611-46A5-A882-FE04F4A4D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3590"/>
              <a:ext cx="50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1" y="28"/>
                </a:cxn>
                <a:cxn ang="0">
                  <a:pos x="41" y="28"/>
                </a:cxn>
                <a:cxn ang="0">
                  <a:pos x="91" y="57"/>
                </a:cxn>
                <a:cxn ang="0">
                  <a:pos x="130" y="47"/>
                </a:cxn>
                <a:cxn ang="0">
                  <a:pos x="100" y="19"/>
                </a:cxn>
                <a:cxn ang="0">
                  <a:pos x="61" y="0"/>
                </a:cxn>
                <a:cxn ang="0">
                  <a:pos x="0" y="9"/>
                </a:cxn>
              </a:cxnLst>
              <a:rect l="0" t="0" r="r" b="b"/>
              <a:pathLst>
                <a:path w="130" h="57">
                  <a:moveTo>
                    <a:pt x="0" y="9"/>
                  </a:moveTo>
                  <a:lnTo>
                    <a:pt x="11" y="28"/>
                  </a:lnTo>
                  <a:lnTo>
                    <a:pt x="41" y="28"/>
                  </a:lnTo>
                  <a:lnTo>
                    <a:pt x="91" y="57"/>
                  </a:lnTo>
                  <a:lnTo>
                    <a:pt x="130" y="47"/>
                  </a:lnTo>
                  <a:lnTo>
                    <a:pt x="100" y="19"/>
                  </a:lnTo>
                  <a:lnTo>
                    <a:pt x="61" y="0"/>
                  </a:lnTo>
                  <a:lnTo>
                    <a:pt x="0" y="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9" name="Freeform 103">
              <a:extLst>
                <a:ext uri="{FF2B5EF4-FFF2-40B4-BE49-F238E27FC236}">
                  <a16:creationId xmlns:a16="http://schemas.microsoft.com/office/drawing/2014/main" id="{72BD7413-2110-40F1-A380-0B243CED5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" y="3590"/>
              <a:ext cx="50" cy="2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1" y="28"/>
                </a:cxn>
                <a:cxn ang="0">
                  <a:pos x="41" y="28"/>
                </a:cxn>
                <a:cxn ang="0">
                  <a:pos x="91" y="57"/>
                </a:cxn>
                <a:cxn ang="0">
                  <a:pos x="130" y="47"/>
                </a:cxn>
                <a:cxn ang="0">
                  <a:pos x="100" y="19"/>
                </a:cxn>
                <a:cxn ang="0">
                  <a:pos x="61" y="0"/>
                </a:cxn>
                <a:cxn ang="0">
                  <a:pos x="0" y="9"/>
                </a:cxn>
              </a:cxnLst>
              <a:rect l="0" t="0" r="r" b="b"/>
              <a:pathLst>
                <a:path w="130" h="57">
                  <a:moveTo>
                    <a:pt x="0" y="9"/>
                  </a:moveTo>
                  <a:lnTo>
                    <a:pt x="11" y="28"/>
                  </a:lnTo>
                  <a:lnTo>
                    <a:pt x="41" y="28"/>
                  </a:lnTo>
                  <a:lnTo>
                    <a:pt x="91" y="57"/>
                  </a:lnTo>
                  <a:lnTo>
                    <a:pt x="130" y="47"/>
                  </a:lnTo>
                  <a:lnTo>
                    <a:pt x="100" y="19"/>
                  </a:lnTo>
                  <a:lnTo>
                    <a:pt x="61" y="0"/>
                  </a:lnTo>
                  <a:lnTo>
                    <a:pt x="0" y="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0" name="Freeform 104">
              <a:extLst>
                <a:ext uri="{FF2B5EF4-FFF2-40B4-BE49-F238E27FC236}">
                  <a16:creationId xmlns:a16="http://schemas.microsoft.com/office/drawing/2014/main" id="{8922F917-7794-4192-8119-80AC49B54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3594"/>
              <a:ext cx="35" cy="21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60" y="38"/>
                </a:cxn>
                <a:cxn ang="0">
                  <a:pos x="90" y="10"/>
                </a:cxn>
                <a:cxn ang="0">
                  <a:pos x="99" y="0"/>
                </a:cxn>
                <a:cxn ang="0">
                  <a:pos x="0" y="59"/>
                </a:cxn>
              </a:cxnLst>
              <a:rect l="0" t="0" r="r" b="b"/>
              <a:pathLst>
                <a:path w="99" h="59">
                  <a:moveTo>
                    <a:pt x="0" y="59"/>
                  </a:moveTo>
                  <a:lnTo>
                    <a:pt x="60" y="38"/>
                  </a:lnTo>
                  <a:lnTo>
                    <a:pt x="90" y="10"/>
                  </a:lnTo>
                  <a:lnTo>
                    <a:pt x="99" y="0"/>
                  </a:lnTo>
                  <a:lnTo>
                    <a:pt x="0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1" name="Freeform 105">
              <a:extLst>
                <a:ext uri="{FF2B5EF4-FFF2-40B4-BE49-F238E27FC236}">
                  <a16:creationId xmlns:a16="http://schemas.microsoft.com/office/drawing/2014/main" id="{A191EE70-88C4-4E37-A986-3FED4CBB5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3594"/>
              <a:ext cx="35" cy="21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60" y="38"/>
                </a:cxn>
                <a:cxn ang="0">
                  <a:pos x="90" y="10"/>
                </a:cxn>
                <a:cxn ang="0">
                  <a:pos x="99" y="0"/>
                </a:cxn>
              </a:cxnLst>
              <a:rect l="0" t="0" r="r" b="b"/>
              <a:pathLst>
                <a:path w="99" h="59">
                  <a:moveTo>
                    <a:pt x="0" y="59"/>
                  </a:moveTo>
                  <a:lnTo>
                    <a:pt x="60" y="38"/>
                  </a:lnTo>
                  <a:lnTo>
                    <a:pt x="90" y="10"/>
                  </a:lnTo>
                  <a:lnTo>
                    <a:pt x="99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2" name="Freeform 106">
              <a:extLst>
                <a:ext uri="{FF2B5EF4-FFF2-40B4-BE49-F238E27FC236}">
                  <a16:creationId xmlns:a16="http://schemas.microsoft.com/office/drawing/2014/main" id="{9174960B-B643-4B92-BED3-F257BA4D7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568"/>
              <a:ext cx="59" cy="26"/>
            </a:xfrm>
            <a:custGeom>
              <a:avLst/>
              <a:gdLst/>
              <a:ahLst/>
              <a:cxnLst>
                <a:cxn ang="0">
                  <a:pos x="19" y="67"/>
                </a:cxn>
                <a:cxn ang="0">
                  <a:pos x="40" y="58"/>
                </a:cxn>
                <a:cxn ang="0">
                  <a:pos x="140" y="19"/>
                </a:cxn>
                <a:cxn ang="0">
                  <a:pos x="160" y="0"/>
                </a:cxn>
                <a:cxn ang="0">
                  <a:pos x="50" y="9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0" y="47"/>
                </a:cxn>
                <a:cxn ang="0">
                  <a:pos x="19" y="67"/>
                </a:cxn>
              </a:cxnLst>
              <a:rect l="0" t="0" r="r" b="b"/>
              <a:pathLst>
                <a:path w="160" h="67">
                  <a:moveTo>
                    <a:pt x="19" y="67"/>
                  </a:moveTo>
                  <a:lnTo>
                    <a:pt x="40" y="58"/>
                  </a:lnTo>
                  <a:lnTo>
                    <a:pt x="140" y="19"/>
                  </a:lnTo>
                  <a:lnTo>
                    <a:pt x="160" y="0"/>
                  </a:lnTo>
                  <a:lnTo>
                    <a:pt x="50" y="9"/>
                  </a:lnTo>
                  <a:lnTo>
                    <a:pt x="19" y="19"/>
                  </a:lnTo>
                  <a:lnTo>
                    <a:pt x="0" y="38"/>
                  </a:lnTo>
                  <a:lnTo>
                    <a:pt x="0" y="47"/>
                  </a:lnTo>
                  <a:lnTo>
                    <a:pt x="19" y="67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3" name="Freeform 107">
              <a:extLst>
                <a:ext uri="{FF2B5EF4-FFF2-40B4-BE49-F238E27FC236}">
                  <a16:creationId xmlns:a16="http://schemas.microsoft.com/office/drawing/2014/main" id="{D2B44703-64D1-4135-9250-8F96853F2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568"/>
              <a:ext cx="59" cy="26"/>
            </a:xfrm>
            <a:custGeom>
              <a:avLst/>
              <a:gdLst/>
              <a:ahLst/>
              <a:cxnLst>
                <a:cxn ang="0">
                  <a:pos x="19" y="67"/>
                </a:cxn>
                <a:cxn ang="0">
                  <a:pos x="40" y="58"/>
                </a:cxn>
                <a:cxn ang="0">
                  <a:pos x="140" y="19"/>
                </a:cxn>
                <a:cxn ang="0">
                  <a:pos x="160" y="0"/>
                </a:cxn>
                <a:cxn ang="0">
                  <a:pos x="50" y="9"/>
                </a:cxn>
                <a:cxn ang="0">
                  <a:pos x="19" y="19"/>
                </a:cxn>
                <a:cxn ang="0">
                  <a:pos x="0" y="38"/>
                </a:cxn>
                <a:cxn ang="0">
                  <a:pos x="0" y="47"/>
                </a:cxn>
              </a:cxnLst>
              <a:rect l="0" t="0" r="r" b="b"/>
              <a:pathLst>
                <a:path w="160" h="67">
                  <a:moveTo>
                    <a:pt x="19" y="67"/>
                  </a:moveTo>
                  <a:lnTo>
                    <a:pt x="40" y="58"/>
                  </a:lnTo>
                  <a:lnTo>
                    <a:pt x="140" y="19"/>
                  </a:lnTo>
                  <a:lnTo>
                    <a:pt x="160" y="0"/>
                  </a:lnTo>
                  <a:lnTo>
                    <a:pt x="50" y="9"/>
                  </a:lnTo>
                  <a:lnTo>
                    <a:pt x="19" y="19"/>
                  </a:lnTo>
                  <a:lnTo>
                    <a:pt x="0" y="38"/>
                  </a:lnTo>
                  <a:lnTo>
                    <a:pt x="0" y="47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4" name="Freeform 108">
              <a:extLst>
                <a:ext uri="{FF2B5EF4-FFF2-40B4-BE49-F238E27FC236}">
                  <a16:creationId xmlns:a16="http://schemas.microsoft.com/office/drawing/2014/main" id="{74C7BD37-FED8-4D76-A19C-35009DE53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3587"/>
              <a:ext cx="31" cy="2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0" y="11"/>
                </a:cxn>
                <a:cxn ang="0">
                  <a:pos x="0" y="30"/>
                </a:cxn>
                <a:cxn ang="0">
                  <a:pos x="0" y="79"/>
                </a:cxn>
                <a:cxn ang="0">
                  <a:pos x="80" y="0"/>
                </a:cxn>
              </a:cxnLst>
              <a:rect l="0" t="0" r="r" b="b"/>
              <a:pathLst>
                <a:path w="80" h="79">
                  <a:moveTo>
                    <a:pt x="80" y="0"/>
                  </a:moveTo>
                  <a:lnTo>
                    <a:pt x="20" y="11"/>
                  </a:lnTo>
                  <a:lnTo>
                    <a:pt x="0" y="30"/>
                  </a:lnTo>
                  <a:lnTo>
                    <a:pt x="0" y="79"/>
                  </a:lnTo>
                  <a:lnTo>
                    <a:pt x="8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5" name="Freeform 109">
              <a:extLst>
                <a:ext uri="{FF2B5EF4-FFF2-40B4-BE49-F238E27FC236}">
                  <a16:creationId xmlns:a16="http://schemas.microsoft.com/office/drawing/2014/main" id="{8D362559-8D46-4C49-94B6-EFE4F6D7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3587"/>
              <a:ext cx="31" cy="28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20" y="11"/>
                </a:cxn>
                <a:cxn ang="0">
                  <a:pos x="0" y="30"/>
                </a:cxn>
                <a:cxn ang="0">
                  <a:pos x="0" y="79"/>
                </a:cxn>
              </a:cxnLst>
              <a:rect l="0" t="0" r="r" b="b"/>
              <a:pathLst>
                <a:path w="80" h="79">
                  <a:moveTo>
                    <a:pt x="80" y="0"/>
                  </a:moveTo>
                  <a:lnTo>
                    <a:pt x="20" y="11"/>
                  </a:lnTo>
                  <a:lnTo>
                    <a:pt x="0" y="30"/>
                  </a:lnTo>
                  <a:lnTo>
                    <a:pt x="0" y="7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6" name="Freeform 110">
              <a:extLst>
                <a:ext uri="{FF2B5EF4-FFF2-40B4-BE49-F238E27FC236}">
                  <a16:creationId xmlns:a16="http://schemas.microsoft.com/office/drawing/2014/main" id="{F0236CDC-159F-4426-B5BC-9FD44B6A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3537"/>
              <a:ext cx="11" cy="2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0" y="30"/>
                </a:cxn>
                <a:cxn ang="0">
                  <a:pos x="30" y="0"/>
                </a:cxn>
                <a:cxn ang="0">
                  <a:pos x="11" y="21"/>
                </a:cxn>
                <a:cxn ang="0">
                  <a:pos x="0" y="49"/>
                </a:cxn>
              </a:cxnLst>
              <a:rect l="0" t="0" r="r" b="b"/>
              <a:pathLst>
                <a:path w="30" h="49">
                  <a:moveTo>
                    <a:pt x="0" y="49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11" y="21"/>
                  </a:lnTo>
                  <a:lnTo>
                    <a:pt x="0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7" name="Freeform 111">
              <a:extLst>
                <a:ext uri="{FF2B5EF4-FFF2-40B4-BE49-F238E27FC236}">
                  <a16:creationId xmlns:a16="http://schemas.microsoft.com/office/drawing/2014/main" id="{E485B380-30F9-4A52-B0C2-69CDE7150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3537"/>
              <a:ext cx="11" cy="20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0" y="30"/>
                </a:cxn>
                <a:cxn ang="0">
                  <a:pos x="30" y="0"/>
                </a:cxn>
                <a:cxn ang="0">
                  <a:pos x="11" y="21"/>
                </a:cxn>
                <a:cxn ang="0">
                  <a:pos x="0" y="49"/>
                </a:cxn>
              </a:cxnLst>
              <a:rect l="0" t="0" r="r" b="b"/>
              <a:pathLst>
                <a:path w="30" h="49">
                  <a:moveTo>
                    <a:pt x="0" y="49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11" y="21"/>
                  </a:lnTo>
                  <a:lnTo>
                    <a:pt x="0" y="4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8" name="Freeform 112">
              <a:extLst>
                <a:ext uri="{FF2B5EF4-FFF2-40B4-BE49-F238E27FC236}">
                  <a16:creationId xmlns:a16="http://schemas.microsoft.com/office/drawing/2014/main" id="{48D669CD-E416-4F51-B170-2203BC92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497"/>
              <a:ext cx="15" cy="3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0" y="67"/>
                </a:cxn>
                <a:cxn ang="0">
                  <a:pos x="39" y="28"/>
                </a:cxn>
                <a:cxn ang="0">
                  <a:pos x="30" y="0"/>
                </a:cxn>
                <a:cxn ang="0">
                  <a:pos x="0" y="58"/>
                </a:cxn>
                <a:cxn ang="0">
                  <a:pos x="0" y="86"/>
                </a:cxn>
              </a:cxnLst>
              <a:rect l="0" t="0" r="r" b="b"/>
              <a:pathLst>
                <a:path w="39" h="86">
                  <a:moveTo>
                    <a:pt x="0" y="86"/>
                  </a:moveTo>
                  <a:lnTo>
                    <a:pt x="30" y="67"/>
                  </a:lnTo>
                  <a:lnTo>
                    <a:pt x="39" y="28"/>
                  </a:lnTo>
                  <a:lnTo>
                    <a:pt x="30" y="0"/>
                  </a:lnTo>
                  <a:lnTo>
                    <a:pt x="0" y="58"/>
                  </a:lnTo>
                  <a:lnTo>
                    <a:pt x="0" y="86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9" name="Freeform 113">
              <a:extLst>
                <a:ext uri="{FF2B5EF4-FFF2-40B4-BE49-F238E27FC236}">
                  <a16:creationId xmlns:a16="http://schemas.microsoft.com/office/drawing/2014/main" id="{FED5D1CA-AF60-4106-8E9C-C513DA0D0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497"/>
              <a:ext cx="15" cy="34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30" y="67"/>
                </a:cxn>
                <a:cxn ang="0">
                  <a:pos x="39" y="28"/>
                </a:cxn>
                <a:cxn ang="0">
                  <a:pos x="30" y="0"/>
                </a:cxn>
                <a:cxn ang="0">
                  <a:pos x="0" y="58"/>
                </a:cxn>
                <a:cxn ang="0">
                  <a:pos x="0" y="86"/>
                </a:cxn>
              </a:cxnLst>
              <a:rect l="0" t="0" r="r" b="b"/>
              <a:pathLst>
                <a:path w="39" h="86">
                  <a:moveTo>
                    <a:pt x="0" y="86"/>
                  </a:moveTo>
                  <a:lnTo>
                    <a:pt x="30" y="67"/>
                  </a:lnTo>
                  <a:lnTo>
                    <a:pt x="39" y="28"/>
                  </a:lnTo>
                  <a:lnTo>
                    <a:pt x="30" y="0"/>
                  </a:lnTo>
                  <a:lnTo>
                    <a:pt x="0" y="58"/>
                  </a:lnTo>
                  <a:lnTo>
                    <a:pt x="0" y="86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0" name="Freeform 114">
              <a:extLst>
                <a:ext uri="{FF2B5EF4-FFF2-40B4-BE49-F238E27FC236}">
                  <a16:creationId xmlns:a16="http://schemas.microsoft.com/office/drawing/2014/main" id="{C2F8AC5E-323F-45CC-A344-9F9334D77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3400"/>
              <a:ext cx="41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0" y="28"/>
                </a:cxn>
                <a:cxn ang="0">
                  <a:pos x="50" y="48"/>
                </a:cxn>
                <a:cxn ang="0">
                  <a:pos x="40" y="68"/>
                </a:cxn>
                <a:cxn ang="0">
                  <a:pos x="90" y="96"/>
                </a:cxn>
                <a:cxn ang="0">
                  <a:pos x="100" y="68"/>
                </a:cxn>
                <a:cxn ang="0">
                  <a:pos x="80" y="58"/>
                </a:cxn>
                <a:cxn ang="0">
                  <a:pos x="50" y="0"/>
                </a:cxn>
                <a:cxn ang="0">
                  <a:pos x="10" y="9"/>
                </a:cxn>
                <a:cxn ang="0">
                  <a:pos x="0" y="28"/>
                </a:cxn>
              </a:cxnLst>
              <a:rect l="0" t="0" r="r" b="b"/>
              <a:pathLst>
                <a:path w="100" h="96">
                  <a:moveTo>
                    <a:pt x="0" y="28"/>
                  </a:moveTo>
                  <a:lnTo>
                    <a:pt x="30" y="28"/>
                  </a:lnTo>
                  <a:lnTo>
                    <a:pt x="50" y="48"/>
                  </a:lnTo>
                  <a:lnTo>
                    <a:pt x="40" y="68"/>
                  </a:lnTo>
                  <a:lnTo>
                    <a:pt x="90" y="96"/>
                  </a:lnTo>
                  <a:lnTo>
                    <a:pt x="100" y="68"/>
                  </a:lnTo>
                  <a:lnTo>
                    <a:pt x="80" y="58"/>
                  </a:lnTo>
                  <a:lnTo>
                    <a:pt x="50" y="0"/>
                  </a:lnTo>
                  <a:lnTo>
                    <a:pt x="10" y="9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1" name="Freeform 115">
              <a:extLst>
                <a:ext uri="{FF2B5EF4-FFF2-40B4-BE49-F238E27FC236}">
                  <a16:creationId xmlns:a16="http://schemas.microsoft.com/office/drawing/2014/main" id="{3D723C52-88FF-4893-9F75-EF0A471CB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3400"/>
              <a:ext cx="41" cy="3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0" y="28"/>
                </a:cxn>
                <a:cxn ang="0">
                  <a:pos x="50" y="48"/>
                </a:cxn>
                <a:cxn ang="0">
                  <a:pos x="40" y="68"/>
                </a:cxn>
                <a:cxn ang="0">
                  <a:pos x="90" y="96"/>
                </a:cxn>
                <a:cxn ang="0">
                  <a:pos x="100" y="68"/>
                </a:cxn>
                <a:cxn ang="0">
                  <a:pos x="80" y="58"/>
                </a:cxn>
                <a:cxn ang="0">
                  <a:pos x="50" y="0"/>
                </a:cxn>
                <a:cxn ang="0">
                  <a:pos x="10" y="9"/>
                </a:cxn>
                <a:cxn ang="0">
                  <a:pos x="0" y="28"/>
                </a:cxn>
              </a:cxnLst>
              <a:rect l="0" t="0" r="r" b="b"/>
              <a:pathLst>
                <a:path w="100" h="96">
                  <a:moveTo>
                    <a:pt x="0" y="28"/>
                  </a:moveTo>
                  <a:lnTo>
                    <a:pt x="30" y="28"/>
                  </a:lnTo>
                  <a:lnTo>
                    <a:pt x="50" y="48"/>
                  </a:lnTo>
                  <a:lnTo>
                    <a:pt x="40" y="68"/>
                  </a:lnTo>
                  <a:lnTo>
                    <a:pt x="90" y="96"/>
                  </a:lnTo>
                  <a:lnTo>
                    <a:pt x="100" y="68"/>
                  </a:lnTo>
                  <a:lnTo>
                    <a:pt x="80" y="58"/>
                  </a:lnTo>
                  <a:lnTo>
                    <a:pt x="50" y="0"/>
                  </a:lnTo>
                  <a:lnTo>
                    <a:pt x="10" y="9"/>
                  </a:lnTo>
                  <a:lnTo>
                    <a:pt x="0" y="28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2" name="Freeform 116">
              <a:extLst>
                <a:ext uri="{FF2B5EF4-FFF2-40B4-BE49-F238E27FC236}">
                  <a16:creationId xmlns:a16="http://schemas.microsoft.com/office/drawing/2014/main" id="{8CC0B5AD-0DE1-49FD-B7BA-9C031FAD5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3426"/>
              <a:ext cx="1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0" y="38"/>
                </a:cxn>
                <a:cxn ang="0">
                  <a:pos x="40" y="9"/>
                </a:cxn>
                <a:cxn ang="0">
                  <a:pos x="0" y="0"/>
                </a:cxn>
                <a:cxn ang="0">
                  <a:pos x="0" y="28"/>
                </a:cxn>
              </a:cxnLst>
              <a:rect l="0" t="0" r="r" b="b"/>
              <a:pathLst>
                <a:path w="40" h="38">
                  <a:moveTo>
                    <a:pt x="0" y="28"/>
                  </a:moveTo>
                  <a:lnTo>
                    <a:pt x="30" y="38"/>
                  </a:lnTo>
                  <a:lnTo>
                    <a:pt x="40" y="9"/>
                  </a:lnTo>
                  <a:lnTo>
                    <a:pt x="0" y="0"/>
                  </a:lnTo>
                  <a:lnTo>
                    <a:pt x="0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3" name="Freeform 117">
              <a:extLst>
                <a:ext uri="{FF2B5EF4-FFF2-40B4-BE49-F238E27FC236}">
                  <a16:creationId xmlns:a16="http://schemas.microsoft.com/office/drawing/2014/main" id="{B80B47E7-22ED-4FA7-81B7-276FB9449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3426"/>
              <a:ext cx="15" cy="1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30" y="38"/>
                </a:cxn>
                <a:cxn ang="0">
                  <a:pos x="40" y="9"/>
                </a:cxn>
                <a:cxn ang="0">
                  <a:pos x="0" y="0"/>
                </a:cxn>
                <a:cxn ang="0">
                  <a:pos x="0" y="28"/>
                </a:cxn>
              </a:cxnLst>
              <a:rect l="0" t="0" r="r" b="b"/>
              <a:pathLst>
                <a:path w="40" h="38">
                  <a:moveTo>
                    <a:pt x="0" y="28"/>
                  </a:moveTo>
                  <a:lnTo>
                    <a:pt x="30" y="38"/>
                  </a:lnTo>
                  <a:lnTo>
                    <a:pt x="40" y="9"/>
                  </a:lnTo>
                  <a:lnTo>
                    <a:pt x="0" y="0"/>
                  </a:lnTo>
                  <a:lnTo>
                    <a:pt x="0" y="28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4" name="Freeform 120">
              <a:extLst>
                <a:ext uri="{FF2B5EF4-FFF2-40B4-BE49-F238E27FC236}">
                  <a16:creationId xmlns:a16="http://schemas.microsoft.com/office/drawing/2014/main" id="{D0E1CCC2-2FF9-436D-98C2-1CAC7D685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3311"/>
              <a:ext cx="36" cy="72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20" y="97"/>
                </a:cxn>
                <a:cxn ang="0">
                  <a:pos x="30" y="126"/>
                </a:cxn>
                <a:cxn ang="0">
                  <a:pos x="20" y="145"/>
                </a:cxn>
                <a:cxn ang="0">
                  <a:pos x="39" y="175"/>
                </a:cxn>
                <a:cxn ang="0">
                  <a:pos x="80" y="194"/>
                </a:cxn>
                <a:cxn ang="0">
                  <a:pos x="50" y="165"/>
                </a:cxn>
                <a:cxn ang="0">
                  <a:pos x="39" y="135"/>
                </a:cxn>
                <a:cxn ang="0">
                  <a:pos x="50" y="107"/>
                </a:cxn>
                <a:cxn ang="0">
                  <a:pos x="80" y="107"/>
                </a:cxn>
                <a:cxn ang="0">
                  <a:pos x="69" y="87"/>
                </a:cxn>
                <a:cxn ang="0">
                  <a:pos x="89" y="68"/>
                </a:cxn>
                <a:cxn ang="0">
                  <a:pos x="89" y="39"/>
                </a:cxn>
                <a:cxn ang="0">
                  <a:pos x="50" y="58"/>
                </a:cxn>
                <a:cxn ang="0">
                  <a:pos x="39" y="30"/>
                </a:cxn>
                <a:cxn ang="0">
                  <a:pos x="50" y="0"/>
                </a:cxn>
                <a:cxn ang="0">
                  <a:pos x="20" y="19"/>
                </a:cxn>
                <a:cxn ang="0">
                  <a:pos x="0" y="68"/>
                </a:cxn>
              </a:cxnLst>
              <a:rect l="0" t="0" r="r" b="b"/>
              <a:pathLst>
                <a:path w="89" h="194">
                  <a:moveTo>
                    <a:pt x="0" y="68"/>
                  </a:moveTo>
                  <a:lnTo>
                    <a:pt x="20" y="97"/>
                  </a:lnTo>
                  <a:lnTo>
                    <a:pt x="30" y="126"/>
                  </a:lnTo>
                  <a:lnTo>
                    <a:pt x="20" y="145"/>
                  </a:lnTo>
                  <a:lnTo>
                    <a:pt x="39" y="175"/>
                  </a:lnTo>
                  <a:lnTo>
                    <a:pt x="80" y="194"/>
                  </a:lnTo>
                  <a:lnTo>
                    <a:pt x="50" y="165"/>
                  </a:lnTo>
                  <a:lnTo>
                    <a:pt x="39" y="135"/>
                  </a:lnTo>
                  <a:lnTo>
                    <a:pt x="50" y="107"/>
                  </a:lnTo>
                  <a:lnTo>
                    <a:pt x="80" y="107"/>
                  </a:lnTo>
                  <a:lnTo>
                    <a:pt x="69" y="87"/>
                  </a:lnTo>
                  <a:lnTo>
                    <a:pt x="89" y="68"/>
                  </a:lnTo>
                  <a:lnTo>
                    <a:pt x="89" y="39"/>
                  </a:lnTo>
                  <a:lnTo>
                    <a:pt x="50" y="58"/>
                  </a:lnTo>
                  <a:lnTo>
                    <a:pt x="39" y="30"/>
                  </a:lnTo>
                  <a:lnTo>
                    <a:pt x="50" y="0"/>
                  </a:lnTo>
                  <a:lnTo>
                    <a:pt x="20" y="19"/>
                  </a:lnTo>
                  <a:lnTo>
                    <a:pt x="0" y="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6" name="Freeform 122">
              <a:extLst>
                <a:ext uri="{FF2B5EF4-FFF2-40B4-BE49-F238E27FC236}">
                  <a16:creationId xmlns:a16="http://schemas.microsoft.com/office/drawing/2014/main" id="{DD79CF48-3082-4332-9822-209629BB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3438"/>
              <a:ext cx="30" cy="1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0" y="39"/>
                </a:cxn>
                <a:cxn ang="0">
                  <a:pos x="50" y="49"/>
                </a:cxn>
                <a:cxn ang="0">
                  <a:pos x="80" y="39"/>
                </a:cxn>
                <a:cxn ang="0">
                  <a:pos x="60" y="10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80" h="49">
                  <a:moveTo>
                    <a:pt x="0" y="10"/>
                  </a:moveTo>
                  <a:lnTo>
                    <a:pt x="20" y="39"/>
                  </a:lnTo>
                  <a:lnTo>
                    <a:pt x="50" y="49"/>
                  </a:lnTo>
                  <a:lnTo>
                    <a:pt x="80" y="39"/>
                  </a:lnTo>
                  <a:lnTo>
                    <a:pt x="60" y="10"/>
                  </a:lnTo>
                  <a:lnTo>
                    <a:pt x="30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7" name="Freeform 123">
              <a:extLst>
                <a:ext uri="{FF2B5EF4-FFF2-40B4-BE49-F238E27FC236}">
                  <a16:creationId xmlns:a16="http://schemas.microsoft.com/office/drawing/2014/main" id="{DB1AF557-7E81-42CB-A745-857BE7596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" y="3438"/>
              <a:ext cx="30" cy="1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0" y="39"/>
                </a:cxn>
                <a:cxn ang="0">
                  <a:pos x="50" y="49"/>
                </a:cxn>
                <a:cxn ang="0">
                  <a:pos x="80" y="39"/>
                </a:cxn>
                <a:cxn ang="0">
                  <a:pos x="60" y="10"/>
                </a:cxn>
                <a:cxn ang="0">
                  <a:pos x="30" y="0"/>
                </a:cxn>
                <a:cxn ang="0">
                  <a:pos x="0" y="10"/>
                </a:cxn>
              </a:cxnLst>
              <a:rect l="0" t="0" r="r" b="b"/>
              <a:pathLst>
                <a:path w="80" h="49">
                  <a:moveTo>
                    <a:pt x="0" y="10"/>
                  </a:moveTo>
                  <a:lnTo>
                    <a:pt x="20" y="39"/>
                  </a:lnTo>
                  <a:lnTo>
                    <a:pt x="50" y="49"/>
                  </a:lnTo>
                  <a:lnTo>
                    <a:pt x="80" y="39"/>
                  </a:lnTo>
                  <a:lnTo>
                    <a:pt x="60" y="10"/>
                  </a:lnTo>
                  <a:lnTo>
                    <a:pt x="30" y="0"/>
                  </a:lnTo>
                  <a:lnTo>
                    <a:pt x="0" y="1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8" name="Freeform 124">
              <a:extLst>
                <a:ext uri="{FF2B5EF4-FFF2-40B4-BE49-F238E27FC236}">
                  <a16:creationId xmlns:a16="http://schemas.microsoft.com/office/drawing/2014/main" id="{404CDC08-FB91-439D-92D1-04F0781B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3429"/>
              <a:ext cx="74" cy="2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1" y="49"/>
                </a:cxn>
                <a:cxn ang="0">
                  <a:pos x="70" y="39"/>
                </a:cxn>
                <a:cxn ang="0">
                  <a:pos x="160" y="58"/>
                </a:cxn>
                <a:cxn ang="0">
                  <a:pos x="191" y="68"/>
                </a:cxn>
                <a:cxn ang="0">
                  <a:pos x="191" y="49"/>
                </a:cxn>
                <a:cxn ang="0">
                  <a:pos x="171" y="19"/>
                </a:cxn>
                <a:cxn ang="0">
                  <a:pos x="130" y="19"/>
                </a:cxn>
                <a:cxn ang="0">
                  <a:pos x="111" y="0"/>
                </a:cxn>
                <a:cxn ang="0">
                  <a:pos x="30" y="10"/>
                </a:cxn>
                <a:cxn ang="0">
                  <a:pos x="0" y="29"/>
                </a:cxn>
              </a:cxnLst>
              <a:rect l="0" t="0" r="r" b="b"/>
              <a:pathLst>
                <a:path w="191" h="68">
                  <a:moveTo>
                    <a:pt x="0" y="29"/>
                  </a:moveTo>
                  <a:lnTo>
                    <a:pt x="41" y="49"/>
                  </a:lnTo>
                  <a:lnTo>
                    <a:pt x="70" y="39"/>
                  </a:lnTo>
                  <a:lnTo>
                    <a:pt x="160" y="58"/>
                  </a:lnTo>
                  <a:lnTo>
                    <a:pt x="191" y="68"/>
                  </a:lnTo>
                  <a:lnTo>
                    <a:pt x="191" y="49"/>
                  </a:lnTo>
                  <a:lnTo>
                    <a:pt x="171" y="19"/>
                  </a:lnTo>
                  <a:lnTo>
                    <a:pt x="130" y="19"/>
                  </a:lnTo>
                  <a:lnTo>
                    <a:pt x="111" y="0"/>
                  </a:lnTo>
                  <a:lnTo>
                    <a:pt x="30" y="10"/>
                  </a:lnTo>
                  <a:lnTo>
                    <a:pt x="0" y="2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19" name="Freeform 125">
              <a:extLst>
                <a:ext uri="{FF2B5EF4-FFF2-40B4-BE49-F238E27FC236}">
                  <a16:creationId xmlns:a16="http://schemas.microsoft.com/office/drawing/2014/main" id="{5280397C-7138-474E-B24B-F3A5DF710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3429"/>
              <a:ext cx="74" cy="2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41" y="49"/>
                </a:cxn>
                <a:cxn ang="0">
                  <a:pos x="70" y="39"/>
                </a:cxn>
                <a:cxn ang="0">
                  <a:pos x="160" y="58"/>
                </a:cxn>
                <a:cxn ang="0">
                  <a:pos x="191" y="68"/>
                </a:cxn>
                <a:cxn ang="0">
                  <a:pos x="191" y="49"/>
                </a:cxn>
                <a:cxn ang="0">
                  <a:pos x="171" y="19"/>
                </a:cxn>
                <a:cxn ang="0">
                  <a:pos x="130" y="19"/>
                </a:cxn>
                <a:cxn ang="0">
                  <a:pos x="111" y="0"/>
                </a:cxn>
                <a:cxn ang="0">
                  <a:pos x="30" y="10"/>
                </a:cxn>
                <a:cxn ang="0">
                  <a:pos x="0" y="29"/>
                </a:cxn>
              </a:cxnLst>
              <a:rect l="0" t="0" r="r" b="b"/>
              <a:pathLst>
                <a:path w="191" h="68">
                  <a:moveTo>
                    <a:pt x="0" y="29"/>
                  </a:moveTo>
                  <a:lnTo>
                    <a:pt x="41" y="49"/>
                  </a:lnTo>
                  <a:lnTo>
                    <a:pt x="70" y="39"/>
                  </a:lnTo>
                  <a:lnTo>
                    <a:pt x="160" y="58"/>
                  </a:lnTo>
                  <a:lnTo>
                    <a:pt x="191" y="68"/>
                  </a:lnTo>
                  <a:lnTo>
                    <a:pt x="191" y="49"/>
                  </a:lnTo>
                  <a:lnTo>
                    <a:pt x="171" y="19"/>
                  </a:lnTo>
                  <a:lnTo>
                    <a:pt x="130" y="19"/>
                  </a:lnTo>
                  <a:lnTo>
                    <a:pt x="111" y="0"/>
                  </a:lnTo>
                  <a:lnTo>
                    <a:pt x="30" y="10"/>
                  </a:lnTo>
                  <a:lnTo>
                    <a:pt x="0" y="2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1" name="Freeform 127">
              <a:extLst>
                <a:ext uri="{FF2B5EF4-FFF2-40B4-BE49-F238E27FC236}">
                  <a16:creationId xmlns:a16="http://schemas.microsoft.com/office/drawing/2014/main" id="{D76FB8CD-5B0F-49DF-A4E2-A616A7424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3398"/>
              <a:ext cx="25" cy="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59" y="19"/>
                </a:cxn>
                <a:cxn ang="0">
                  <a:pos x="20" y="0"/>
                </a:cxn>
                <a:cxn ang="0">
                  <a:pos x="0" y="19"/>
                </a:cxn>
              </a:cxnLst>
              <a:rect l="0" t="0" r="r" b="b"/>
              <a:pathLst>
                <a:path w="59" h="19">
                  <a:moveTo>
                    <a:pt x="0" y="19"/>
                  </a:moveTo>
                  <a:lnTo>
                    <a:pt x="59" y="19"/>
                  </a:lnTo>
                  <a:lnTo>
                    <a:pt x="20" y="0"/>
                  </a:lnTo>
                  <a:lnTo>
                    <a:pt x="0" y="19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2" name="Freeform 128">
              <a:extLst>
                <a:ext uri="{FF2B5EF4-FFF2-40B4-BE49-F238E27FC236}">
                  <a16:creationId xmlns:a16="http://schemas.microsoft.com/office/drawing/2014/main" id="{30528AB1-9487-4CD1-81BD-20678809C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" y="3363"/>
              <a:ext cx="2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1" y="30"/>
                </a:cxn>
                <a:cxn ang="0">
                  <a:pos x="61" y="21"/>
                </a:cxn>
                <a:cxn ang="0">
                  <a:pos x="31" y="0"/>
                </a:cxn>
                <a:cxn ang="0">
                  <a:pos x="0" y="10"/>
                </a:cxn>
              </a:cxnLst>
              <a:rect l="0" t="0" r="r" b="b"/>
              <a:pathLst>
                <a:path w="61" h="30">
                  <a:moveTo>
                    <a:pt x="0" y="10"/>
                  </a:moveTo>
                  <a:lnTo>
                    <a:pt x="31" y="30"/>
                  </a:lnTo>
                  <a:lnTo>
                    <a:pt x="61" y="21"/>
                  </a:lnTo>
                  <a:lnTo>
                    <a:pt x="31" y="0"/>
                  </a:lnTo>
                  <a:lnTo>
                    <a:pt x="0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4" name="Freeform 130">
              <a:extLst>
                <a:ext uri="{FF2B5EF4-FFF2-40B4-BE49-F238E27FC236}">
                  <a16:creationId xmlns:a16="http://schemas.microsoft.com/office/drawing/2014/main" id="{51C548E7-41F4-48F8-AFD2-6CB5CB16F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382"/>
              <a:ext cx="2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"/>
                </a:cxn>
                <a:cxn ang="0">
                  <a:pos x="59" y="19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59" h="29">
                  <a:moveTo>
                    <a:pt x="0" y="0"/>
                  </a:moveTo>
                  <a:lnTo>
                    <a:pt x="29" y="29"/>
                  </a:lnTo>
                  <a:lnTo>
                    <a:pt x="59" y="19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" name="Freeform 131">
              <a:extLst>
                <a:ext uri="{FF2B5EF4-FFF2-40B4-BE49-F238E27FC236}">
                  <a16:creationId xmlns:a16="http://schemas.microsoft.com/office/drawing/2014/main" id="{B734E11D-4DBB-4406-A2EA-41910E84E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382"/>
              <a:ext cx="2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9"/>
                </a:cxn>
                <a:cxn ang="0">
                  <a:pos x="59" y="19"/>
                </a:cxn>
                <a:cxn ang="0">
                  <a:pos x="40" y="0"/>
                </a:cxn>
                <a:cxn ang="0">
                  <a:pos x="0" y="0"/>
                </a:cxn>
              </a:cxnLst>
              <a:rect l="0" t="0" r="r" b="b"/>
              <a:pathLst>
                <a:path w="59" h="29">
                  <a:moveTo>
                    <a:pt x="0" y="0"/>
                  </a:moveTo>
                  <a:lnTo>
                    <a:pt x="29" y="29"/>
                  </a:lnTo>
                  <a:lnTo>
                    <a:pt x="59" y="19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6" name="Freeform 134">
              <a:extLst>
                <a:ext uri="{FF2B5EF4-FFF2-40B4-BE49-F238E27FC236}">
                  <a16:creationId xmlns:a16="http://schemas.microsoft.com/office/drawing/2014/main" id="{C88FE547-0036-4E7F-9E67-40A5EF4F0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" y="3089"/>
              <a:ext cx="57" cy="70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40" y="154"/>
                </a:cxn>
                <a:cxn ang="0">
                  <a:pos x="80" y="116"/>
                </a:cxn>
                <a:cxn ang="0">
                  <a:pos x="100" y="77"/>
                </a:cxn>
                <a:cxn ang="0">
                  <a:pos x="150" y="39"/>
                </a:cxn>
                <a:cxn ang="0">
                  <a:pos x="139" y="0"/>
                </a:cxn>
                <a:cxn ang="0">
                  <a:pos x="120" y="39"/>
                </a:cxn>
                <a:cxn ang="0">
                  <a:pos x="70" y="97"/>
                </a:cxn>
                <a:cxn ang="0">
                  <a:pos x="9" y="145"/>
                </a:cxn>
                <a:cxn ang="0">
                  <a:pos x="0" y="174"/>
                </a:cxn>
              </a:cxnLst>
              <a:rect l="0" t="0" r="r" b="b"/>
              <a:pathLst>
                <a:path w="150" h="174">
                  <a:moveTo>
                    <a:pt x="0" y="174"/>
                  </a:moveTo>
                  <a:lnTo>
                    <a:pt x="40" y="154"/>
                  </a:lnTo>
                  <a:lnTo>
                    <a:pt x="80" y="116"/>
                  </a:lnTo>
                  <a:lnTo>
                    <a:pt x="100" y="77"/>
                  </a:lnTo>
                  <a:lnTo>
                    <a:pt x="150" y="39"/>
                  </a:lnTo>
                  <a:lnTo>
                    <a:pt x="139" y="0"/>
                  </a:lnTo>
                  <a:lnTo>
                    <a:pt x="120" y="39"/>
                  </a:lnTo>
                  <a:lnTo>
                    <a:pt x="70" y="97"/>
                  </a:lnTo>
                  <a:lnTo>
                    <a:pt x="9" y="145"/>
                  </a:lnTo>
                  <a:lnTo>
                    <a:pt x="0" y="17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5" name="Freeform 148">
              <a:extLst>
                <a:ext uri="{FF2B5EF4-FFF2-40B4-BE49-F238E27FC236}">
                  <a16:creationId xmlns:a16="http://schemas.microsoft.com/office/drawing/2014/main" id="{7BE2A996-ECDE-4760-9A53-5CCC69E01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3430"/>
              <a:ext cx="15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8"/>
                </a:cxn>
                <a:cxn ang="0">
                  <a:pos x="31" y="67"/>
                </a:cxn>
                <a:cxn ang="0">
                  <a:pos x="0" y="0"/>
                </a:cxn>
              </a:cxnLst>
              <a:rect l="0" t="0" r="r" b="b"/>
              <a:pathLst>
                <a:path w="31" h="67">
                  <a:moveTo>
                    <a:pt x="0" y="0"/>
                  </a:moveTo>
                  <a:lnTo>
                    <a:pt x="11" y="28"/>
                  </a:lnTo>
                  <a:lnTo>
                    <a:pt x="31" y="6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6" name="Freeform 150">
              <a:extLst>
                <a:ext uri="{FF2B5EF4-FFF2-40B4-BE49-F238E27FC236}">
                  <a16:creationId xmlns:a16="http://schemas.microsoft.com/office/drawing/2014/main" id="{A61430A5-74FC-49C5-8362-A530EF88E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" y="3430"/>
              <a:ext cx="15" cy="8"/>
            </a:xfrm>
            <a:custGeom>
              <a:avLst/>
              <a:gdLst/>
              <a:ahLst/>
              <a:cxnLst>
                <a:cxn ang="0">
                  <a:pos x="31" y="19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31" y="19"/>
                </a:cxn>
              </a:cxnLst>
              <a:rect l="0" t="0" r="r" b="b"/>
              <a:pathLst>
                <a:path w="31" h="19">
                  <a:moveTo>
                    <a:pt x="31" y="19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31" y="19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7" name="Freeform 158">
              <a:extLst>
                <a:ext uri="{FF2B5EF4-FFF2-40B4-BE49-F238E27FC236}">
                  <a16:creationId xmlns:a16="http://schemas.microsoft.com/office/drawing/2014/main" id="{E5AE4C2D-2CD3-494E-BB88-4062D2F0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806"/>
              <a:ext cx="13" cy="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19" y="30"/>
                </a:cxn>
                <a:cxn ang="0">
                  <a:pos x="9" y="30"/>
                </a:cxn>
                <a:cxn ang="0">
                  <a:pos x="0" y="11"/>
                </a:cxn>
              </a:cxnLst>
              <a:rect l="0" t="0" r="r" b="b"/>
              <a:pathLst>
                <a:path w="29" h="30">
                  <a:moveTo>
                    <a:pt x="0" y="11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19" y="30"/>
                  </a:lnTo>
                  <a:lnTo>
                    <a:pt x="9" y="30"/>
                  </a:lnTo>
                  <a:lnTo>
                    <a:pt x="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8" name="Freeform 159">
              <a:extLst>
                <a:ext uri="{FF2B5EF4-FFF2-40B4-BE49-F238E27FC236}">
                  <a16:creationId xmlns:a16="http://schemas.microsoft.com/office/drawing/2014/main" id="{C1C9B224-E785-4153-801A-1D9E673FB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2806"/>
              <a:ext cx="13" cy="1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9" y="0"/>
                </a:cxn>
                <a:cxn ang="0">
                  <a:pos x="29" y="0"/>
                </a:cxn>
                <a:cxn ang="0">
                  <a:pos x="19" y="30"/>
                </a:cxn>
                <a:cxn ang="0">
                  <a:pos x="9" y="30"/>
                </a:cxn>
                <a:cxn ang="0">
                  <a:pos x="0" y="11"/>
                </a:cxn>
              </a:cxnLst>
              <a:rect l="0" t="0" r="r" b="b"/>
              <a:pathLst>
                <a:path w="29" h="30">
                  <a:moveTo>
                    <a:pt x="0" y="11"/>
                  </a:moveTo>
                  <a:lnTo>
                    <a:pt x="19" y="0"/>
                  </a:lnTo>
                  <a:lnTo>
                    <a:pt x="29" y="0"/>
                  </a:lnTo>
                  <a:lnTo>
                    <a:pt x="19" y="30"/>
                  </a:lnTo>
                  <a:lnTo>
                    <a:pt x="9" y="30"/>
                  </a:lnTo>
                  <a:lnTo>
                    <a:pt x="0" y="11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9" name="Freeform 170">
              <a:extLst>
                <a:ext uri="{FF2B5EF4-FFF2-40B4-BE49-F238E27FC236}">
                  <a16:creationId xmlns:a16="http://schemas.microsoft.com/office/drawing/2014/main" id="{EA6F366F-FD3B-4303-A591-AEE93B6D5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243"/>
              <a:ext cx="36" cy="2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50" y="0"/>
                </a:cxn>
                <a:cxn ang="0">
                  <a:pos x="19" y="21"/>
                </a:cxn>
                <a:cxn ang="0">
                  <a:pos x="0" y="21"/>
                </a:cxn>
                <a:cxn ang="0">
                  <a:pos x="39" y="59"/>
                </a:cxn>
                <a:cxn ang="0">
                  <a:pos x="50" y="40"/>
                </a:cxn>
                <a:cxn ang="0">
                  <a:pos x="50" y="21"/>
                </a:cxn>
                <a:cxn ang="0">
                  <a:pos x="69" y="10"/>
                </a:cxn>
                <a:cxn ang="0">
                  <a:pos x="79" y="30"/>
                </a:cxn>
                <a:cxn ang="0">
                  <a:pos x="89" y="21"/>
                </a:cxn>
                <a:cxn ang="0">
                  <a:pos x="79" y="0"/>
                </a:cxn>
              </a:cxnLst>
              <a:rect l="0" t="0" r="r" b="b"/>
              <a:pathLst>
                <a:path w="89" h="59">
                  <a:moveTo>
                    <a:pt x="79" y="0"/>
                  </a:moveTo>
                  <a:lnTo>
                    <a:pt x="50" y="0"/>
                  </a:lnTo>
                  <a:lnTo>
                    <a:pt x="19" y="21"/>
                  </a:lnTo>
                  <a:lnTo>
                    <a:pt x="0" y="21"/>
                  </a:lnTo>
                  <a:lnTo>
                    <a:pt x="39" y="59"/>
                  </a:lnTo>
                  <a:lnTo>
                    <a:pt x="50" y="40"/>
                  </a:lnTo>
                  <a:lnTo>
                    <a:pt x="50" y="21"/>
                  </a:lnTo>
                  <a:lnTo>
                    <a:pt x="69" y="10"/>
                  </a:lnTo>
                  <a:lnTo>
                    <a:pt x="79" y="30"/>
                  </a:lnTo>
                  <a:lnTo>
                    <a:pt x="89" y="21"/>
                  </a:lnTo>
                  <a:lnTo>
                    <a:pt x="79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0" name="Freeform 171">
              <a:extLst>
                <a:ext uri="{FF2B5EF4-FFF2-40B4-BE49-F238E27FC236}">
                  <a16:creationId xmlns:a16="http://schemas.microsoft.com/office/drawing/2014/main" id="{157D1C3A-ED17-4589-9B1F-2C42B97C8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" y="3243"/>
              <a:ext cx="36" cy="22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50" y="0"/>
                </a:cxn>
                <a:cxn ang="0">
                  <a:pos x="19" y="21"/>
                </a:cxn>
                <a:cxn ang="0">
                  <a:pos x="0" y="21"/>
                </a:cxn>
                <a:cxn ang="0">
                  <a:pos x="39" y="59"/>
                </a:cxn>
                <a:cxn ang="0">
                  <a:pos x="50" y="40"/>
                </a:cxn>
                <a:cxn ang="0">
                  <a:pos x="50" y="21"/>
                </a:cxn>
                <a:cxn ang="0">
                  <a:pos x="69" y="10"/>
                </a:cxn>
                <a:cxn ang="0">
                  <a:pos x="79" y="30"/>
                </a:cxn>
                <a:cxn ang="0">
                  <a:pos x="89" y="21"/>
                </a:cxn>
                <a:cxn ang="0">
                  <a:pos x="79" y="0"/>
                </a:cxn>
              </a:cxnLst>
              <a:rect l="0" t="0" r="r" b="b"/>
              <a:pathLst>
                <a:path w="89" h="59">
                  <a:moveTo>
                    <a:pt x="79" y="0"/>
                  </a:moveTo>
                  <a:lnTo>
                    <a:pt x="50" y="0"/>
                  </a:lnTo>
                  <a:lnTo>
                    <a:pt x="19" y="21"/>
                  </a:lnTo>
                  <a:lnTo>
                    <a:pt x="0" y="21"/>
                  </a:lnTo>
                  <a:lnTo>
                    <a:pt x="39" y="59"/>
                  </a:lnTo>
                  <a:lnTo>
                    <a:pt x="50" y="40"/>
                  </a:lnTo>
                  <a:lnTo>
                    <a:pt x="50" y="21"/>
                  </a:lnTo>
                  <a:lnTo>
                    <a:pt x="69" y="10"/>
                  </a:lnTo>
                  <a:lnTo>
                    <a:pt x="79" y="30"/>
                  </a:lnTo>
                  <a:lnTo>
                    <a:pt x="89" y="21"/>
                  </a:lnTo>
                  <a:lnTo>
                    <a:pt x="79" y="0"/>
                  </a:lnTo>
                </a:path>
              </a:pathLst>
            </a:custGeom>
            <a:gradFill rotWithShape="1">
              <a:gsLst>
                <a:gs pos="0">
                  <a:schemeClr val="accent2">
                    <a:alpha val="10001"/>
                  </a:schemeClr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1" name="Freeform 400">
              <a:extLst>
                <a:ext uri="{FF2B5EF4-FFF2-40B4-BE49-F238E27FC236}">
                  <a16:creationId xmlns:a16="http://schemas.microsoft.com/office/drawing/2014/main" id="{80A820EB-DF2F-46A9-9D42-EA5144808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509"/>
              <a:ext cx="12" cy="1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3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2" name="Freeform 401">
              <a:extLst>
                <a:ext uri="{FF2B5EF4-FFF2-40B4-BE49-F238E27FC236}">
                  <a16:creationId xmlns:a16="http://schemas.microsoft.com/office/drawing/2014/main" id="{FD54F567-E16E-4D95-9FDC-985FBB0FA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" y="2509"/>
              <a:ext cx="12" cy="1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20" y="10"/>
                </a:cxn>
                <a:cxn ang="0">
                  <a:pos x="10" y="10"/>
                </a:cxn>
                <a:cxn ang="0">
                  <a:pos x="10" y="21"/>
                </a:cxn>
                <a:cxn ang="0">
                  <a:pos x="0" y="30"/>
                </a:cxn>
              </a:cxnLst>
              <a:rect l="0" t="0" r="r" b="b"/>
              <a:pathLst>
                <a:path w="30" h="30">
                  <a:moveTo>
                    <a:pt x="0" y="30"/>
                  </a:moveTo>
                  <a:lnTo>
                    <a:pt x="30" y="1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20" y="10"/>
                  </a:lnTo>
                  <a:lnTo>
                    <a:pt x="10" y="10"/>
                  </a:lnTo>
                  <a:lnTo>
                    <a:pt x="10" y="21"/>
                  </a:lnTo>
                  <a:lnTo>
                    <a:pt x="0" y="30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3" name="Freeform 520">
              <a:extLst>
                <a:ext uri="{FF2B5EF4-FFF2-40B4-BE49-F238E27FC236}">
                  <a16:creationId xmlns:a16="http://schemas.microsoft.com/office/drawing/2014/main" id="{FB7973E3-D57A-4C8E-A4C8-A294472CE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3611"/>
              <a:ext cx="11" cy="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14" y="3"/>
                </a:cxn>
              </a:cxnLst>
              <a:rect l="0" t="0" r="r" b="b"/>
              <a:pathLst>
                <a:path w="26" h="17">
                  <a:moveTo>
                    <a:pt x="14" y="3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19" y="10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4" name="Freeform 521">
              <a:extLst>
                <a:ext uri="{FF2B5EF4-FFF2-40B4-BE49-F238E27FC236}">
                  <a16:creationId xmlns:a16="http://schemas.microsoft.com/office/drawing/2014/main" id="{F2305076-A38A-42B7-9004-8142B1EE4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3611"/>
              <a:ext cx="11" cy="6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17" y="0"/>
                </a:cxn>
                <a:cxn ang="0">
                  <a:pos x="17" y="3"/>
                </a:cxn>
                <a:cxn ang="0">
                  <a:pos x="24" y="3"/>
                </a:cxn>
                <a:cxn ang="0">
                  <a:pos x="26" y="5"/>
                </a:cxn>
                <a:cxn ang="0">
                  <a:pos x="19" y="10"/>
                </a:cxn>
                <a:cxn ang="0">
                  <a:pos x="14" y="15"/>
                </a:cxn>
                <a:cxn ang="0">
                  <a:pos x="12" y="17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14" y="3"/>
                </a:cxn>
              </a:cxnLst>
              <a:rect l="0" t="0" r="r" b="b"/>
              <a:pathLst>
                <a:path w="26" h="17">
                  <a:moveTo>
                    <a:pt x="14" y="3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26" y="5"/>
                  </a:lnTo>
                  <a:lnTo>
                    <a:pt x="19" y="10"/>
                  </a:lnTo>
                  <a:lnTo>
                    <a:pt x="14" y="15"/>
                  </a:lnTo>
                  <a:lnTo>
                    <a:pt x="12" y="17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lnTo>
                    <a:pt x="5" y="0"/>
                  </a:lnTo>
                  <a:lnTo>
                    <a:pt x="14" y="3"/>
                  </a:lnTo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53725"/>
                    <a:invGamma/>
                  </a:schemeClr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5" name="Freeform 398">
              <a:extLst>
                <a:ext uri="{FF2B5EF4-FFF2-40B4-BE49-F238E27FC236}">
                  <a16:creationId xmlns:a16="http://schemas.microsoft.com/office/drawing/2014/main" id="{45941857-FDD1-4120-9EDF-6EF1248C73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5" y="2945"/>
              <a:ext cx="39" cy="30"/>
            </a:xfrm>
            <a:custGeom>
              <a:avLst/>
              <a:gdLst>
                <a:gd name="T0" fmla="*/ 0 w 60"/>
                <a:gd name="T1" fmla="*/ 30 h 48"/>
                <a:gd name="T2" fmla="*/ 13 w 60"/>
                <a:gd name="T3" fmla="*/ 24 h 48"/>
                <a:gd name="T4" fmla="*/ 39 w 60"/>
                <a:gd name="T5" fmla="*/ 0 h 48"/>
                <a:gd name="T6" fmla="*/ 20 w 60"/>
                <a:gd name="T7" fmla="*/ 6 h 48"/>
                <a:gd name="T8" fmla="*/ 0 w 60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8"/>
                <a:gd name="T17" fmla="*/ 60 w 6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8">
                  <a:moveTo>
                    <a:pt x="0" y="48"/>
                  </a:moveTo>
                  <a:lnTo>
                    <a:pt x="20" y="39"/>
                  </a:lnTo>
                  <a:lnTo>
                    <a:pt x="60" y="0"/>
                  </a:lnTo>
                  <a:lnTo>
                    <a:pt x="31" y="10"/>
                  </a:lnTo>
                  <a:lnTo>
                    <a:pt x="0" y="48"/>
                  </a:lnTo>
                  <a:close/>
                </a:path>
              </a:pathLst>
            </a:cu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Freeform 399">
              <a:extLst>
                <a:ext uri="{FF2B5EF4-FFF2-40B4-BE49-F238E27FC236}">
                  <a16:creationId xmlns:a16="http://schemas.microsoft.com/office/drawing/2014/main" id="{E9386900-C540-48FD-8F6D-7B00A4F05B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95" y="2945"/>
              <a:ext cx="39" cy="30"/>
            </a:xfrm>
            <a:custGeom>
              <a:avLst/>
              <a:gdLst>
                <a:gd name="T0" fmla="*/ 0 w 60"/>
                <a:gd name="T1" fmla="*/ 30 h 48"/>
                <a:gd name="T2" fmla="*/ 13 w 60"/>
                <a:gd name="T3" fmla="*/ 24 h 48"/>
                <a:gd name="T4" fmla="*/ 39 w 60"/>
                <a:gd name="T5" fmla="*/ 0 h 48"/>
                <a:gd name="T6" fmla="*/ 20 w 60"/>
                <a:gd name="T7" fmla="*/ 6 h 48"/>
                <a:gd name="T8" fmla="*/ 0 w 60"/>
                <a:gd name="T9" fmla="*/ 3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8"/>
                <a:gd name="T17" fmla="*/ 60 w 6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8">
                  <a:moveTo>
                    <a:pt x="0" y="48"/>
                  </a:moveTo>
                  <a:lnTo>
                    <a:pt x="20" y="39"/>
                  </a:lnTo>
                  <a:lnTo>
                    <a:pt x="60" y="0"/>
                  </a:lnTo>
                  <a:lnTo>
                    <a:pt x="31" y="10"/>
                  </a:lnTo>
                  <a:lnTo>
                    <a:pt x="0" y="48"/>
                  </a:lnTo>
                </a:path>
              </a:pathLst>
            </a:custGeom>
            <a:gradFill rotWithShape="1">
              <a:gsLst>
                <a:gs pos="0">
                  <a:srgbClr val="762F00"/>
                </a:gs>
                <a:gs pos="100000">
                  <a:srgbClr val="FF6600"/>
                </a:gs>
              </a:gsLst>
              <a:lin ang="0" scaled="1"/>
            </a:gra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7" name="AutoShape 26">
              <a:extLst>
                <a:ext uri="{FF2B5EF4-FFF2-40B4-BE49-F238E27FC236}">
                  <a16:creationId xmlns:a16="http://schemas.microsoft.com/office/drawing/2014/main" id="{0A38B595-1BFB-4FD5-A33F-CFFABE8660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68" y="1970"/>
              <a:ext cx="1525" cy="408"/>
            </a:xfrm>
            <a:prstGeom prst="triangle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10800000"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48" name="Rectangle 19">
              <a:extLst>
                <a:ext uri="{FF2B5EF4-FFF2-40B4-BE49-F238E27FC236}">
                  <a16:creationId xmlns:a16="http://schemas.microsoft.com/office/drawing/2014/main" id="{C8A27B11-837F-415B-B122-B5AA0BE04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1746"/>
              <a:ext cx="441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rIns="72000" anchor="ctr" anchorCtr="1"/>
            <a:lstStyle>
              <a:lvl1pPr>
                <a:lnSpc>
                  <a:spcPct val="93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>
                <a:lnSpc>
                  <a:spcPct val="93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>
                <a:lnSpc>
                  <a:spcPct val="93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>
                <a:lnSpc>
                  <a:spcPct val="93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>
                <a:lnSpc>
                  <a:spcPct val="93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商</a:t>
              </a:r>
              <a:endParaRPr kumimoji="1" lang="en-US" altLang="zh-CN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ct val="100000"/>
                </a:lnSpc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1" lang="zh-CN" altLang="en-US" sz="2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</a:t>
              </a:r>
              <a:endParaRPr kumimoji="1"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9" name="AutoShape 26">
              <a:extLst>
                <a:ext uri="{FF2B5EF4-FFF2-40B4-BE49-F238E27FC236}">
                  <a16:creationId xmlns:a16="http://schemas.microsoft.com/office/drawing/2014/main" id="{24181053-01A9-43F0-B8F5-45754914D4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00" y="1995"/>
              <a:ext cx="1525" cy="408"/>
            </a:xfrm>
            <a:prstGeom prst="triangle">
              <a:avLst>
                <a:gd name="adj" fmla="val 5038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eaVert" wrap="none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endParaRPr lang="zh-TW" altLang="zh-TW" sz="1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50" name="Rectangle 7">
              <a:extLst>
                <a:ext uri="{FF2B5EF4-FFF2-40B4-BE49-F238E27FC236}">
                  <a16:creationId xmlns:a16="http://schemas.microsoft.com/office/drawing/2014/main" id="{E432809C-7FE0-475D-A9A0-A93145ABB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1756"/>
              <a:ext cx="949" cy="187"/>
            </a:xfrm>
            <a:prstGeom prst="rect">
              <a:avLst/>
            </a:prstGeom>
            <a:ln/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72000" rIns="72000" anchor="ctr"/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期貨</a:t>
              </a:r>
              <a:endPara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53" name="Rectangle 13">
            <a:extLst>
              <a:ext uri="{FF2B5EF4-FFF2-40B4-BE49-F238E27FC236}">
                <a16:creationId xmlns:a16="http://schemas.microsoft.com/office/drawing/2014/main" id="{FE0122D2-F09F-4C1E-A01B-5B0947755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405" y="4352060"/>
            <a:ext cx="1621230" cy="473797"/>
          </a:xfrm>
          <a:prstGeom prst="rect">
            <a:avLst/>
          </a:prstGeom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不限用途</a:t>
            </a:r>
            <a:endParaRPr lang="en-US" altLang="zh-TW" sz="16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ct val="80000"/>
              </a:lnSpc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款項借貸</a:t>
            </a:r>
          </a:p>
        </p:txBody>
      </p:sp>
      <p:sp>
        <p:nvSpPr>
          <p:cNvPr id="255" name="文字方塊 254">
            <a:extLst>
              <a:ext uri="{FF2B5EF4-FFF2-40B4-BE49-F238E27FC236}">
                <a16:creationId xmlns:a16="http://schemas.microsoft.com/office/drawing/2014/main" id="{D3F294B3-CA23-4E4F-8429-FDB0338C667A}"/>
              </a:ext>
            </a:extLst>
          </p:cNvPr>
          <p:cNvSpPr txBox="1"/>
          <p:nvPr/>
        </p:nvSpPr>
        <p:spPr bwMode="auto">
          <a:xfrm>
            <a:off x="1505066" y="3465417"/>
            <a:ext cx="1974642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40</a:t>
            </a:r>
            <a:r>
              <a:rPr lang="zh-TW" altLang="en-US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家分公司</a:t>
            </a:r>
          </a:p>
        </p:txBody>
      </p:sp>
      <p:sp>
        <p:nvSpPr>
          <p:cNvPr id="256" name="文字方塊 255">
            <a:extLst>
              <a:ext uri="{FF2B5EF4-FFF2-40B4-BE49-F238E27FC236}">
                <a16:creationId xmlns:a16="http://schemas.microsoft.com/office/drawing/2014/main" id="{99CAAF36-EBE4-485D-B044-9EB3F07CEC15}"/>
              </a:ext>
            </a:extLst>
          </p:cNvPr>
          <p:cNvSpPr txBox="1"/>
          <p:nvPr/>
        </p:nvSpPr>
        <p:spPr bwMode="auto">
          <a:xfrm rot="20946114">
            <a:off x="2505956" y="1741071"/>
            <a:ext cx="83026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台北</a:t>
            </a:r>
          </a:p>
        </p:txBody>
      </p:sp>
      <p:sp>
        <p:nvSpPr>
          <p:cNvPr id="257" name="文字方塊 256">
            <a:extLst>
              <a:ext uri="{FF2B5EF4-FFF2-40B4-BE49-F238E27FC236}">
                <a16:creationId xmlns:a16="http://schemas.microsoft.com/office/drawing/2014/main" id="{FE667237-14E0-42E0-9CE5-73D842D052F0}"/>
              </a:ext>
            </a:extLst>
          </p:cNvPr>
          <p:cNvSpPr txBox="1"/>
          <p:nvPr/>
        </p:nvSpPr>
        <p:spPr bwMode="auto">
          <a:xfrm rot="20946114">
            <a:off x="2070109" y="1817250"/>
            <a:ext cx="830262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桃園</a:t>
            </a:r>
            <a:endParaRPr lang="en-US" altLang="zh-TW" sz="1500" b="1" kern="0" dirty="0">
              <a:solidFill>
                <a:srgbClr val="003366"/>
              </a:solidFill>
              <a:latin typeface="微軟正黑體"/>
              <a:ea typeface="微軟正黑體"/>
            </a:endParaRPr>
          </a:p>
        </p:txBody>
      </p:sp>
      <p:sp>
        <p:nvSpPr>
          <p:cNvPr id="258" name="文字方塊 257">
            <a:extLst>
              <a:ext uri="{FF2B5EF4-FFF2-40B4-BE49-F238E27FC236}">
                <a16:creationId xmlns:a16="http://schemas.microsoft.com/office/drawing/2014/main" id="{78B1F3E9-DB3A-4139-972C-B24B53645100}"/>
              </a:ext>
            </a:extLst>
          </p:cNvPr>
          <p:cNvSpPr txBox="1"/>
          <p:nvPr/>
        </p:nvSpPr>
        <p:spPr bwMode="auto">
          <a:xfrm rot="20946114">
            <a:off x="1920486" y="2058746"/>
            <a:ext cx="83026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新竹</a:t>
            </a:r>
            <a:endParaRPr lang="en-US" altLang="zh-TW" sz="1500" b="1" kern="0" dirty="0">
              <a:solidFill>
                <a:srgbClr val="003366"/>
              </a:solidFill>
              <a:latin typeface="微軟正黑體"/>
              <a:ea typeface="微軟正黑體"/>
            </a:endParaRPr>
          </a:p>
        </p:txBody>
      </p:sp>
      <p:sp>
        <p:nvSpPr>
          <p:cNvPr id="259" name="文字方塊 258">
            <a:extLst>
              <a:ext uri="{FF2B5EF4-FFF2-40B4-BE49-F238E27FC236}">
                <a16:creationId xmlns:a16="http://schemas.microsoft.com/office/drawing/2014/main" id="{24DBF3FC-6FCB-4DC1-B94E-E3C0B3F668A3}"/>
              </a:ext>
            </a:extLst>
          </p:cNvPr>
          <p:cNvSpPr txBox="1"/>
          <p:nvPr/>
        </p:nvSpPr>
        <p:spPr bwMode="auto">
          <a:xfrm rot="20946114">
            <a:off x="2872214" y="2285928"/>
            <a:ext cx="777875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宜蘭</a:t>
            </a:r>
          </a:p>
        </p:txBody>
      </p:sp>
      <p:grpSp>
        <p:nvGrpSpPr>
          <p:cNvPr id="260" name="群組 17">
            <a:extLst>
              <a:ext uri="{FF2B5EF4-FFF2-40B4-BE49-F238E27FC236}">
                <a16:creationId xmlns:a16="http://schemas.microsoft.com/office/drawing/2014/main" id="{CD0ECB35-73F8-4B97-B6F6-1FB00BAEF114}"/>
              </a:ext>
            </a:extLst>
          </p:cNvPr>
          <p:cNvGrpSpPr>
            <a:grpSpLocks/>
          </p:cNvGrpSpPr>
          <p:nvPr/>
        </p:nvGrpSpPr>
        <p:grpSpPr bwMode="auto">
          <a:xfrm rot="-653886">
            <a:off x="665083" y="2996900"/>
            <a:ext cx="1801854" cy="2426102"/>
            <a:chOff x="-3180523" y="2790148"/>
            <a:chExt cx="1641353" cy="2024426"/>
          </a:xfrm>
        </p:grpSpPr>
        <p:sp>
          <p:nvSpPr>
            <p:cNvPr id="261" name="文字方塊 260">
              <a:extLst>
                <a:ext uri="{FF2B5EF4-FFF2-40B4-BE49-F238E27FC236}">
                  <a16:creationId xmlns:a16="http://schemas.microsoft.com/office/drawing/2014/main" id="{36D670B0-9C2E-4361-B109-BF391A8569CD}"/>
                </a:ext>
              </a:extLst>
            </p:cNvPr>
            <p:cNvSpPr txBox="1"/>
            <p:nvPr/>
          </p:nvSpPr>
          <p:spPr>
            <a:xfrm>
              <a:off x="-2296922" y="2790148"/>
              <a:ext cx="757752" cy="269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台中</a:t>
              </a:r>
              <a:endParaRPr lang="en-US" altLang="zh-TW" sz="1500" b="1" kern="0" dirty="0">
                <a:solidFill>
                  <a:srgbClr val="003366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262" name="文字方塊 261">
              <a:extLst>
                <a:ext uri="{FF2B5EF4-FFF2-40B4-BE49-F238E27FC236}">
                  <a16:creationId xmlns:a16="http://schemas.microsoft.com/office/drawing/2014/main" id="{5D921ED6-5835-4541-A00C-E5146BFA88CE}"/>
                </a:ext>
              </a:extLst>
            </p:cNvPr>
            <p:cNvSpPr txBox="1"/>
            <p:nvPr/>
          </p:nvSpPr>
          <p:spPr>
            <a:xfrm>
              <a:off x="-3126292" y="3668177"/>
              <a:ext cx="757752" cy="268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嘉義</a:t>
              </a:r>
              <a:endParaRPr lang="en-US" altLang="zh-TW" sz="1500" b="1" kern="0" dirty="0">
                <a:solidFill>
                  <a:srgbClr val="003366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263" name="文字方塊 262">
              <a:extLst>
                <a:ext uri="{FF2B5EF4-FFF2-40B4-BE49-F238E27FC236}">
                  <a16:creationId xmlns:a16="http://schemas.microsoft.com/office/drawing/2014/main" id="{7E162E4F-00F9-4E31-B021-CB9C3F2E1AD3}"/>
                </a:ext>
              </a:extLst>
            </p:cNvPr>
            <p:cNvSpPr txBox="1"/>
            <p:nvPr/>
          </p:nvSpPr>
          <p:spPr>
            <a:xfrm>
              <a:off x="-3180523" y="4061906"/>
              <a:ext cx="757752" cy="2702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台南</a:t>
              </a:r>
              <a:endParaRPr lang="en-US" altLang="zh-TW" sz="1500" b="1" kern="0" dirty="0">
                <a:solidFill>
                  <a:srgbClr val="003366"/>
                </a:solidFill>
                <a:latin typeface="微軟正黑體"/>
                <a:ea typeface="微軟正黑體"/>
              </a:endParaRPr>
            </a:p>
          </p:txBody>
        </p:sp>
        <p:sp>
          <p:nvSpPr>
            <p:cNvPr id="264" name="文字方塊 263">
              <a:extLst>
                <a:ext uri="{FF2B5EF4-FFF2-40B4-BE49-F238E27FC236}">
                  <a16:creationId xmlns:a16="http://schemas.microsoft.com/office/drawing/2014/main" id="{CAEDF6AC-E3CD-4CC8-8242-A83F6FDFAD54}"/>
                </a:ext>
              </a:extLst>
            </p:cNvPr>
            <p:cNvSpPr txBox="1"/>
            <p:nvPr/>
          </p:nvSpPr>
          <p:spPr>
            <a:xfrm>
              <a:off x="-3154851" y="4545666"/>
              <a:ext cx="754860" cy="2689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1500" b="1" kern="0" dirty="0">
                  <a:solidFill>
                    <a:srgbClr val="003366"/>
                  </a:solidFill>
                  <a:latin typeface="微軟正黑體"/>
                  <a:ea typeface="微軟正黑體"/>
                </a:rPr>
                <a:t>高雄</a:t>
              </a:r>
              <a:endParaRPr lang="en-US" altLang="zh-TW" sz="1500" b="1" kern="0" dirty="0">
                <a:solidFill>
                  <a:srgbClr val="003366"/>
                </a:solidFill>
                <a:latin typeface="微軟正黑體"/>
                <a:ea typeface="微軟正黑體"/>
              </a:endParaRPr>
            </a:p>
          </p:txBody>
        </p:sp>
      </p:grpSp>
      <p:sp>
        <p:nvSpPr>
          <p:cNvPr id="265" name="文字方塊 264">
            <a:extLst>
              <a:ext uri="{FF2B5EF4-FFF2-40B4-BE49-F238E27FC236}">
                <a16:creationId xmlns:a16="http://schemas.microsoft.com/office/drawing/2014/main" id="{C6B666C6-E43C-47DC-97B4-3742E8937474}"/>
              </a:ext>
            </a:extLst>
          </p:cNvPr>
          <p:cNvSpPr txBox="1"/>
          <p:nvPr/>
        </p:nvSpPr>
        <p:spPr bwMode="auto">
          <a:xfrm rot="20946114">
            <a:off x="1300258" y="5676525"/>
            <a:ext cx="83026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屏東</a:t>
            </a:r>
            <a:endParaRPr lang="en-US" altLang="zh-TW" sz="1500" b="1" kern="0" dirty="0">
              <a:solidFill>
                <a:srgbClr val="003366"/>
              </a:solidFill>
              <a:latin typeface="微軟正黑體"/>
              <a:ea typeface="微軟正黑體"/>
            </a:endParaRPr>
          </a:p>
        </p:txBody>
      </p:sp>
      <p:sp>
        <p:nvSpPr>
          <p:cNvPr id="266" name="文字方塊 265">
            <a:extLst>
              <a:ext uri="{FF2B5EF4-FFF2-40B4-BE49-F238E27FC236}">
                <a16:creationId xmlns:a16="http://schemas.microsoft.com/office/drawing/2014/main" id="{E1E951A1-D9CF-459D-AB07-F2DB3828A956}"/>
              </a:ext>
            </a:extLst>
          </p:cNvPr>
          <p:cNvSpPr txBox="1"/>
          <p:nvPr/>
        </p:nvSpPr>
        <p:spPr bwMode="auto">
          <a:xfrm rot="20946114">
            <a:off x="1107506" y="3350757"/>
            <a:ext cx="831850" cy="32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彰化</a:t>
            </a:r>
            <a:endParaRPr lang="en-US" altLang="zh-TW" sz="1500" b="1" kern="0" dirty="0">
              <a:solidFill>
                <a:srgbClr val="003366"/>
              </a:solidFill>
              <a:latin typeface="微軟正黑體"/>
              <a:ea typeface="微軟正黑體"/>
            </a:endParaRPr>
          </a:p>
        </p:txBody>
      </p:sp>
      <p:sp>
        <p:nvSpPr>
          <p:cNvPr id="267" name="Rectangle 13">
            <a:extLst>
              <a:ext uri="{FF2B5EF4-FFF2-40B4-BE49-F238E27FC236}">
                <a16:creationId xmlns:a16="http://schemas.microsoft.com/office/drawing/2014/main" id="{8369BA66-785C-4AE2-AAF0-5A4D19923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026" y="4389870"/>
            <a:ext cx="1637166" cy="452650"/>
          </a:xfrm>
          <a:prstGeom prst="rect">
            <a:avLst/>
          </a:prstGeom>
          <a:ln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2000" rIns="72000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共同銷售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0" name="矩形 269">
            <a:extLst>
              <a:ext uri="{FF2B5EF4-FFF2-40B4-BE49-F238E27FC236}">
                <a16:creationId xmlns:a16="http://schemas.microsoft.com/office/drawing/2014/main" id="{9C622BCE-1EC3-411A-BDAC-ACE9BC0B3CDF}"/>
              </a:ext>
            </a:extLst>
          </p:cNvPr>
          <p:cNvSpPr/>
          <p:nvPr/>
        </p:nvSpPr>
        <p:spPr>
          <a:xfrm>
            <a:off x="4479230" y="2420756"/>
            <a:ext cx="1210030" cy="3151953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萬戶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1" name="投影片編號版面配置區 2">
            <a:extLst>
              <a:ext uri="{FF2B5EF4-FFF2-40B4-BE49-F238E27FC236}">
                <a16:creationId xmlns:a16="http://schemas.microsoft.com/office/drawing/2014/main" id="{8532D572-26E5-4DCC-818F-B28DEBD65082}"/>
              </a:ext>
            </a:extLst>
          </p:cNvPr>
          <p:cNvSpPr txBox="1">
            <a:spLocks/>
          </p:cNvSpPr>
          <p:nvPr/>
        </p:nvSpPr>
        <p:spPr>
          <a:xfrm>
            <a:off x="5375275" y="6473825"/>
            <a:ext cx="2133600" cy="26828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umimoji="1" sz="3000" kern="1200">
                <a:solidFill>
                  <a:srgbClr val="002060"/>
                </a:solidFill>
                <a:latin typeface="Arial" charset="0"/>
                <a:ea typeface="新細明體" charset="-120"/>
                <a:cs typeface="+mn-cs"/>
              </a:defRPr>
            </a:lvl9pPr>
          </a:lstStyle>
          <a:p>
            <a:pPr algn="ctr">
              <a:defRPr/>
            </a:pPr>
            <a:endParaRPr lang="en-US" altLang="zh-TW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4" name="文字方塊 123"/>
          <p:cNvSpPr txBox="1"/>
          <p:nvPr/>
        </p:nvSpPr>
        <p:spPr bwMode="auto">
          <a:xfrm rot="20946114">
            <a:off x="2722503" y="1438705"/>
            <a:ext cx="7770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基隆</a:t>
            </a:r>
          </a:p>
        </p:txBody>
      </p:sp>
      <p:sp>
        <p:nvSpPr>
          <p:cNvPr id="125" name="文字方塊 124"/>
          <p:cNvSpPr txBox="1"/>
          <p:nvPr/>
        </p:nvSpPr>
        <p:spPr bwMode="auto">
          <a:xfrm rot="20946114">
            <a:off x="2257640" y="1574165"/>
            <a:ext cx="83026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新北</a:t>
            </a:r>
          </a:p>
        </p:txBody>
      </p:sp>
      <p:sp>
        <p:nvSpPr>
          <p:cNvPr id="126" name="文字方塊 125"/>
          <p:cNvSpPr txBox="1"/>
          <p:nvPr/>
        </p:nvSpPr>
        <p:spPr bwMode="auto">
          <a:xfrm rot="20946114">
            <a:off x="1911675" y="4950656"/>
            <a:ext cx="828675" cy="32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台東</a:t>
            </a:r>
            <a:endParaRPr lang="en-US" altLang="zh-TW" sz="1500" b="1" kern="0" dirty="0">
              <a:solidFill>
                <a:srgbClr val="003366"/>
              </a:solidFill>
              <a:latin typeface="微軟正黑體"/>
              <a:ea typeface="微軟正黑體"/>
            </a:endParaRPr>
          </a:p>
        </p:txBody>
      </p:sp>
      <p:sp>
        <p:nvSpPr>
          <p:cNvPr id="127" name="文字方塊 126"/>
          <p:cNvSpPr txBox="1"/>
          <p:nvPr/>
        </p:nvSpPr>
        <p:spPr bwMode="auto">
          <a:xfrm rot="20946114">
            <a:off x="852922" y="3704101"/>
            <a:ext cx="8318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雲林</a:t>
            </a:r>
            <a:endParaRPr lang="en-US" altLang="zh-TW" sz="1500" b="1" kern="0" dirty="0">
              <a:solidFill>
                <a:srgbClr val="003366"/>
              </a:solidFill>
              <a:latin typeface="微軟正黑體"/>
              <a:ea typeface="微軟正黑體"/>
            </a:endParaRPr>
          </a:p>
        </p:txBody>
      </p:sp>
      <p:sp>
        <p:nvSpPr>
          <p:cNvPr id="128" name="文字方塊 127"/>
          <p:cNvSpPr txBox="1"/>
          <p:nvPr/>
        </p:nvSpPr>
        <p:spPr bwMode="auto">
          <a:xfrm rot="20946114">
            <a:off x="1636553" y="2462665"/>
            <a:ext cx="8302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b="1" kern="0" dirty="0">
                <a:solidFill>
                  <a:srgbClr val="003366"/>
                </a:solidFill>
                <a:latin typeface="微軟正黑體"/>
                <a:ea typeface="微軟正黑體"/>
              </a:rPr>
              <a:t>苗栗</a:t>
            </a:r>
            <a:endParaRPr lang="en-US" altLang="zh-TW" sz="1500" b="1" kern="0" dirty="0">
              <a:solidFill>
                <a:srgbClr val="003366"/>
              </a:solidFill>
              <a:latin typeface="微軟正黑體"/>
              <a:ea typeface="微軟正黑體"/>
            </a:endParaRPr>
          </a:p>
        </p:txBody>
      </p:sp>
      <p:sp>
        <p:nvSpPr>
          <p:cNvPr id="129" name="文字方塊 128"/>
          <p:cNvSpPr txBox="1"/>
          <p:nvPr/>
        </p:nvSpPr>
        <p:spPr bwMode="auto">
          <a:xfrm>
            <a:off x="1581335" y="4125451"/>
            <a:ext cx="1740345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kern="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186</a:t>
            </a:r>
            <a:r>
              <a:rPr lang="zh-TW" altLang="en-US" sz="2000" b="1" kern="0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r="5400000" sy="-100000" algn="bl" rotWithShape="0"/>
                </a:effectLst>
                <a:latin typeface="微軟正黑體"/>
                <a:ea typeface="微軟正黑體"/>
              </a:rPr>
              <a:t>個銀行通路據點</a:t>
            </a:r>
          </a:p>
        </p:txBody>
      </p:sp>
      <p:sp>
        <p:nvSpPr>
          <p:cNvPr id="131" name="文字方塊 276">
            <a:extLst>
              <a:ext uri="{FF2B5EF4-FFF2-40B4-BE49-F238E27FC236}">
                <a16:creationId xmlns:a16="http://schemas.microsoft.com/office/drawing/2014/main" id="{2E6A0210-12BC-4550-A6E1-1F396FCD3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695" y="3322741"/>
            <a:ext cx="492443" cy="161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推廣服務</a:t>
            </a:r>
            <a:endParaRPr lang="en-US" altLang="zh-TW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941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"/>
          <p:cNvSpPr txBox="1">
            <a:spLocks noChangeArrowheads="1"/>
          </p:cNvSpPr>
          <p:nvPr/>
        </p:nvSpPr>
        <p:spPr bwMode="auto">
          <a:xfrm>
            <a:off x="119063" y="333375"/>
            <a:ext cx="4291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zh-TW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證券分公司架</a:t>
            </a: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endParaRPr lang="zh-TW" altLang="zh-TW" sz="4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6" name="資料庫圖表 25">
            <a:extLst>
              <a:ext uri="{FF2B5EF4-FFF2-40B4-BE49-F238E27FC236}">
                <a16:creationId xmlns:a16="http://schemas.microsoft.com/office/drawing/2014/main" id="{7DA88B14-4057-407F-846B-72B49D1DD75E}"/>
              </a:ext>
            </a:extLst>
          </p:cNvPr>
          <p:cNvGraphicFramePr/>
          <p:nvPr/>
        </p:nvGraphicFramePr>
        <p:xfrm>
          <a:off x="2984120" y="1283856"/>
          <a:ext cx="7065044" cy="439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橢圓 26">
            <a:extLst>
              <a:ext uri="{FF2B5EF4-FFF2-40B4-BE49-F238E27FC236}">
                <a16:creationId xmlns:a16="http://schemas.microsoft.com/office/drawing/2014/main" id="{9B1E64D8-929B-48BE-876F-C7023A054F20}"/>
              </a:ext>
            </a:extLst>
          </p:cNvPr>
          <p:cNvSpPr/>
          <p:nvPr/>
        </p:nvSpPr>
        <p:spPr>
          <a:xfrm>
            <a:off x="3949700" y="3084513"/>
            <a:ext cx="679450" cy="68897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557" name="文字方塊 27"/>
          <p:cNvSpPr txBox="1">
            <a:spLocks noChangeArrowheads="1"/>
          </p:cNvSpPr>
          <p:nvPr/>
        </p:nvSpPr>
        <p:spPr bwMode="auto">
          <a:xfrm>
            <a:off x="3581400" y="3278188"/>
            <a:ext cx="141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經理人</a:t>
            </a:r>
            <a:endParaRPr lang="en-CA" altLang="zh-TW" sz="32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0773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78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64823"/>
      </a:accent1>
      <a:accent2>
        <a:srgbClr val="F8931D"/>
      </a:accent2>
      <a:accent3>
        <a:srgbClr val="CE8D3E"/>
      </a:accent3>
      <a:accent4>
        <a:srgbClr val="EC7016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1247</Words>
  <Application>Microsoft Office PowerPoint</Application>
  <PresentationFormat>寬螢幕</PresentationFormat>
  <Paragraphs>260</Paragraphs>
  <Slides>23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等线</vt:lpstr>
      <vt:lpstr>微软雅黑</vt:lpstr>
      <vt:lpstr>宋体</vt:lpstr>
      <vt:lpstr>微軟正黑體</vt:lpstr>
      <vt:lpstr>新細明體</vt:lpstr>
      <vt:lpstr>標楷體</vt:lpstr>
      <vt:lpstr>標楷體</vt:lpstr>
      <vt:lpstr>Arial</vt:lpstr>
      <vt:lpstr>Calibri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許志宇</cp:lastModifiedBy>
  <cp:revision>191</cp:revision>
  <cp:lastPrinted>2019-10-03T02:59:03Z</cp:lastPrinted>
  <dcterms:created xsi:type="dcterms:W3CDTF">2015-10-15T09:49:35Z</dcterms:created>
  <dcterms:modified xsi:type="dcterms:W3CDTF">2025-11-27T04:20:03Z</dcterms:modified>
</cp:coreProperties>
</file>